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1" r:id="rId6"/>
    <p:sldId id="260" r:id="rId7"/>
    <p:sldId id="262" r:id="rId8"/>
    <p:sldId id="263" r:id="rId9"/>
    <p:sldId id="264" r:id="rId10"/>
    <p:sldId id="265"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96EC53-FE4D-4746-86AA-D4B1622E2095}" v="19" dt="2023-09-14T10:38:06.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7959" autoAdjust="0"/>
  </p:normalViewPr>
  <p:slideViewPr>
    <p:cSldViewPr snapToGrid="0">
      <p:cViewPr varScale="1">
        <p:scale>
          <a:sx n="75" d="100"/>
          <a:sy n="75" d="100"/>
        </p:scale>
        <p:origin x="12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3390B-A873-42C4-B967-B159C28BD42E}"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74E97F8A-7AF2-4688-B7A0-AD9714FF2DEC}">
      <dgm:prSet/>
      <dgm:spPr/>
      <dgm:t>
        <a:bodyPr/>
        <a:lstStyle/>
        <a:p>
          <a:pPr>
            <a:lnSpc>
              <a:spcPct val="100000"/>
            </a:lnSpc>
          </a:pPr>
          <a:r>
            <a:rPr lang="en-US"/>
            <a:t>We want to initially make a plot of a line chart.......can you change the code to make this a bar chart?</a:t>
          </a:r>
        </a:p>
      </dgm:t>
    </dgm:pt>
    <dgm:pt modelId="{54C321B8-206F-4F13-A827-DBAFAEE612D9}" type="parTrans" cxnId="{9B921F82-CB93-46B1-904D-79E827120F7B}">
      <dgm:prSet/>
      <dgm:spPr/>
      <dgm:t>
        <a:bodyPr/>
        <a:lstStyle/>
        <a:p>
          <a:endParaRPr lang="en-US"/>
        </a:p>
      </dgm:t>
    </dgm:pt>
    <dgm:pt modelId="{B0118C55-4C16-48A4-AC13-CCEE19285CFF}" type="sibTrans" cxnId="{9B921F82-CB93-46B1-904D-79E827120F7B}">
      <dgm:prSet/>
      <dgm:spPr/>
      <dgm:t>
        <a:bodyPr/>
        <a:lstStyle/>
        <a:p>
          <a:endParaRPr lang="en-US"/>
        </a:p>
      </dgm:t>
    </dgm:pt>
    <dgm:pt modelId="{9E04F4FC-C0A4-41CC-B788-43B85266A054}">
      <dgm:prSet/>
      <dgm:spPr/>
      <dgm:t>
        <a:bodyPr/>
        <a:lstStyle/>
        <a:p>
          <a:pPr>
            <a:lnSpc>
              <a:spcPct val="100000"/>
            </a:lnSpc>
          </a:pPr>
          <a:r>
            <a:rPr lang="en-US" dirty="0">
              <a:latin typeface="+mn-lt"/>
            </a:rPr>
            <a:t>What would this be a more suitable way to represent the data? (think discrete and continuous)</a:t>
          </a:r>
        </a:p>
      </dgm:t>
    </dgm:pt>
    <dgm:pt modelId="{228A73DF-F500-489A-A4CA-F0128FDF854C}" type="parTrans" cxnId="{BE4A93E1-237E-438B-B0E9-BD0B7CB18E5E}">
      <dgm:prSet/>
      <dgm:spPr/>
      <dgm:t>
        <a:bodyPr/>
        <a:lstStyle/>
        <a:p>
          <a:endParaRPr lang="en-US"/>
        </a:p>
      </dgm:t>
    </dgm:pt>
    <dgm:pt modelId="{4A557A5E-EE89-45CB-B487-DF492AC6B03E}" type="sibTrans" cxnId="{BE4A93E1-237E-438B-B0E9-BD0B7CB18E5E}">
      <dgm:prSet/>
      <dgm:spPr/>
      <dgm:t>
        <a:bodyPr/>
        <a:lstStyle/>
        <a:p>
          <a:endParaRPr lang="en-US"/>
        </a:p>
      </dgm:t>
    </dgm:pt>
    <dgm:pt modelId="{F9CBCF2A-0C4E-4E01-9B54-EF6FF662B131}">
      <dgm:prSet phldr="0"/>
      <dgm:spPr/>
      <dgm:t>
        <a:bodyPr/>
        <a:lstStyle/>
        <a:p>
          <a:pPr>
            <a:lnSpc>
              <a:spcPct val="100000"/>
            </a:lnSpc>
          </a:pPr>
          <a:r>
            <a:rPr lang="en-US" dirty="0">
              <a:latin typeface="Calibri "/>
            </a:rPr>
            <a:t>Change the layout....what colour would you like? Is the font big enough? Do you like the font?</a:t>
          </a:r>
        </a:p>
      </dgm:t>
    </dgm:pt>
    <dgm:pt modelId="{E9D8558F-7EDD-46B5-AE1A-57877D1393A1}" type="parTrans" cxnId="{E826FFBA-1068-49A9-9F04-8AF48BBB8192}">
      <dgm:prSet/>
      <dgm:spPr/>
      <dgm:t>
        <a:bodyPr/>
        <a:lstStyle/>
        <a:p>
          <a:endParaRPr lang="en-IE"/>
        </a:p>
      </dgm:t>
    </dgm:pt>
    <dgm:pt modelId="{17970E7B-8F36-4F42-8BEB-987875E170F1}" type="sibTrans" cxnId="{E826FFBA-1068-49A9-9F04-8AF48BBB8192}">
      <dgm:prSet/>
      <dgm:spPr/>
      <dgm:t>
        <a:bodyPr/>
        <a:lstStyle/>
        <a:p>
          <a:endParaRPr lang="en-US"/>
        </a:p>
      </dgm:t>
    </dgm:pt>
    <dgm:pt modelId="{D0258CD5-DB88-4BB0-BDA5-A270CC6519EC}" type="pres">
      <dgm:prSet presAssocID="{5773390B-A873-42C4-B967-B159C28BD42E}" presName="root" presStyleCnt="0">
        <dgm:presLayoutVars>
          <dgm:dir/>
          <dgm:resizeHandles val="exact"/>
        </dgm:presLayoutVars>
      </dgm:prSet>
      <dgm:spPr/>
    </dgm:pt>
    <dgm:pt modelId="{70001DA3-FDC0-4B0E-B6EE-1125250B6DB2}" type="pres">
      <dgm:prSet presAssocID="{74E97F8A-7AF2-4688-B7A0-AD9714FF2DEC}" presName="compNode" presStyleCnt="0"/>
      <dgm:spPr/>
    </dgm:pt>
    <dgm:pt modelId="{A9CC0691-CA03-4D9B-9824-C975EC633558}" type="pres">
      <dgm:prSet presAssocID="{74E97F8A-7AF2-4688-B7A0-AD9714FF2DEC}" presName="bgRect" presStyleLbl="bgShp" presStyleIdx="0" presStyleCnt="3"/>
      <dgm:spPr/>
    </dgm:pt>
    <dgm:pt modelId="{4FA9CA5C-48A6-4F2F-86EE-8F11E696260D}" type="pres">
      <dgm:prSet presAssocID="{74E97F8A-7AF2-4688-B7A0-AD9714FF2D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owchart"/>
        </a:ext>
      </dgm:extLst>
    </dgm:pt>
    <dgm:pt modelId="{12F2470D-13B1-4B02-97B5-744B226BB319}" type="pres">
      <dgm:prSet presAssocID="{74E97F8A-7AF2-4688-B7A0-AD9714FF2DEC}" presName="spaceRect" presStyleCnt="0"/>
      <dgm:spPr/>
    </dgm:pt>
    <dgm:pt modelId="{AC321E24-B1FE-49A2-8796-BD78AFF9EFA0}" type="pres">
      <dgm:prSet presAssocID="{74E97F8A-7AF2-4688-B7A0-AD9714FF2DEC}" presName="parTx" presStyleLbl="revTx" presStyleIdx="0" presStyleCnt="3">
        <dgm:presLayoutVars>
          <dgm:chMax val="0"/>
          <dgm:chPref val="0"/>
        </dgm:presLayoutVars>
      </dgm:prSet>
      <dgm:spPr/>
    </dgm:pt>
    <dgm:pt modelId="{6F798E56-88F2-42C6-A762-F0BFA9058811}" type="pres">
      <dgm:prSet presAssocID="{B0118C55-4C16-48A4-AC13-CCEE19285CFF}" presName="sibTrans" presStyleCnt="0"/>
      <dgm:spPr/>
    </dgm:pt>
    <dgm:pt modelId="{B015A67C-182E-4946-8F3E-05FE4A0AEFC5}" type="pres">
      <dgm:prSet presAssocID="{9E04F4FC-C0A4-41CC-B788-43B85266A054}" presName="compNode" presStyleCnt="0"/>
      <dgm:spPr/>
    </dgm:pt>
    <dgm:pt modelId="{4951A5EC-8901-4F91-8819-FA427F122958}" type="pres">
      <dgm:prSet presAssocID="{9E04F4FC-C0A4-41CC-B788-43B85266A054}" presName="bgRect" presStyleLbl="bgShp" presStyleIdx="1" presStyleCnt="3"/>
      <dgm:spPr/>
    </dgm:pt>
    <dgm:pt modelId="{FE09B5BD-D83C-4FB9-9EEB-CEF52E059DEC}" type="pres">
      <dgm:prSet presAssocID="{9E04F4FC-C0A4-41CC-B788-43B85266A0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44CCDAF0-2587-4EEA-B1C8-93077CABA096}" type="pres">
      <dgm:prSet presAssocID="{9E04F4FC-C0A4-41CC-B788-43B85266A054}" presName="spaceRect" presStyleCnt="0"/>
      <dgm:spPr/>
    </dgm:pt>
    <dgm:pt modelId="{F705BBA0-3E84-4545-A3D1-815F9541157A}" type="pres">
      <dgm:prSet presAssocID="{9E04F4FC-C0A4-41CC-B788-43B85266A054}" presName="parTx" presStyleLbl="revTx" presStyleIdx="1" presStyleCnt="3">
        <dgm:presLayoutVars>
          <dgm:chMax val="0"/>
          <dgm:chPref val="0"/>
        </dgm:presLayoutVars>
      </dgm:prSet>
      <dgm:spPr/>
    </dgm:pt>
    <dgm:pt modelId="{A29B7102-0AAB-4528-B643-0AC19189F100}" type="pres">
      <dgm:prSet presAssocID="{4A557A5E-EE89-45CB-B487-DF492AC6B03E}" presName="sibTrans" presStyleCnt="0"/>
      <dgm:spPr/>
    </dgm:pt>
    <dgm:pt modelId="{96B54077-6396-45D0-876C-633C3CE32AB2}" type="pres">
      <dgm:prSet presAssocID="{F9CBCF2A-0C4E-4E01-9B54-EF6FF662B131}" presName="compNode" presStyleCnt="0"/>
      <dgm:spPr/>
    </dgm:pt>
    <dgm:pt modelId="{AA06516F-5023-467F-808E-2ED158D83F59}" type="pres">
      <dgm:prSet presAssocID="{F9CBCF2A-0C4E-4E01-9B54-EF6FF662B131}" presName="bgRect" presStyleLbl="bgShp" presStyleIdx="2" presStyleCnt="3"/>
      <dgm:spPr/>
    </dgm:pt>
    <dgm:pt modelId="{4889EB68-C84A-4964-8D66-AEFC0FBB6EB9}" type="pres">
      <dgm:prSet presAssocID="{F9CBCF2A-0C4E-4E01-9B54-EF6FF662B1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lette"/>
        </a:ext>
      </dgm:extLst>
    </dgm:pt>
    <dgm:pt modelId="{8941D2F0-2FF8-4E4C-8296-1471C2AA5982}" type="pres">
      <dgm:prSet presAssocID="{F9CBCF2A-0C4E-4E01-9B54-EF6FF662B131}" presName="spaceRect" presStyleCnt="0"/>
      <dgm:spPr/>
    </dgm:pt>
    <dgm:pt modelId="{13A99B1B-ABAA-4DB7-BA7F-1C7D1FFD2A60}" type="pres">
      <dgm:prSet presAssocID="{F9CBCF2A-0C4E-4E01-9B54-EF6FF662B131}" presName="parTx" presStyleLbl="revTx" presStyleIdx="2" presStyleCnt="3">
        <dgm:presLayoutVars>
          <dgm:chMax val="0"/>
          <dgm:chPref val="0"/>
        </dgm:presLayoutVars>
      </dgm:prSet>
      <dgm:spPr/>
    </dgm:pt>
  </dgm:ptLst>
  <dgm:cxnLst>
    <dgm:cxn modelId="{E2864600-0786-41D9-90E6-E5A67CF41ED6}" type="presOf" srcId="{74E97F8A-7AF2-4688-B7A0-AD9714FF2DEC}" destId="{AC321E24-B1FE-49A2-8796-BD78AFF9EFA0}" srcOrd="0" destOrd="0" presId="urn:microsoft.com/office/officeart/2018/2/layout/IconVerticalSolidList"/>
    <dgm:cxn modelId="{9199171D-D0C6-4399-97BF-A948FE5BD6EC}" type="presOf" srcId="{F9CBCF2A-0C4E-4E01-9B54-EF6FF662B131}" destId="{13A99B1B-ABAA-4DB7-BA7F-1C7D1FFD2A60}" srcOrd="0" destOrd="0" presId="urn:microsoft.com/office/officeart/2018/2/layout/IconVerticalSolidList"/>
    <dgm:cxn modelId="{A4B9CA31-EEF4-4A99-B53F-4EF25D7D0A7C}" type="presOf" srcId="{5773390B-A873-42C4-B967-B159C28BD42E}" destId="{D0258CD5-DB88-4BB0-BDA5-A270CC6519EC}" srcOrd="0" destOrd="0" presId="urn:microsoft.com/office/officeart/2018/2/layout/IconVerticalSolidList"/>
    <dgm:cxn modelId="{9B921F82-CB93-46B1-904D-79E827120F7B}" srcId="{5773390B-A873-42C4-B967-B159C28BD42E}" destId="{74E97F8A-7AF2-4688-B7A0-AD9714FF2DEC}" srcOrd="0" destOrd="0" parTransId="{54C321B8-206F-4F13-A827-DBAFAEE612D9}" sibTransId="{B0118C55-4C16-48A4-AC13-CCEE19285CFF}"/>
    <dgm:cxn modelId="{3C8BB8AE-24A0-4203-9BEC-8C5F70DF1E68}" type="presOf" srcId="{9E04F4FC-C0A4-41CC-B788-43B85266A054}" destId="{F705BBA0-3E84-4545-A3D1-815F9541157A}" srcOrd="0" destOrd="0" presId="urn:microsoft.com/office/officeart/2018/2/layout/IconVerticalSolidList"/>
    <dgm:cxn modelId="{E826FFBA-1068-49A9-9F04-8AF48BBB8192}" srcId="{5773390B-A873-42C4-B967-B159C28BD42E}" destId="{F9CBCF2A-0C4E-4E01-9B54-EF6FF662B131}" srcOrd="2" destOrd="0" parTransId="{E9D8558F-7EDD-46B5-AE1A-57877D1393A1}" sibTransId="{17970E7B-8F36-4F42-8BEB-987875E170F1}"/>
    <dgm:cxn modelId="{BE4A93E1-237E-438B-B0E9-BD0B7CB18E5E}" srcId="{5773390B-A873-42C4-B967-B159C28BD42E}" destId="{9E04F4FC-C0A4-41CC-B788-43B85266A054}" srcOrd="1" destOrd="0" parTransId="{228A73DF-F500-489A-A4CA-F0128FDF854C}" sibTransId="{4A557A5E-EE89-45CB-B487-DF492AC6B03E}"/>
    <dgm:cxn modelId="{92B41DA9-7E5D-4CEF-9DE5-95DE05D8DAA2}" type="presParOf" srcId="{D0258CD5-DB88-4BB0-BDA5-A270CC6519EC}" destId="{70001DA3-FDC0-4B0E-B6EE-1125250B6DB2}" srcOrd="0" destOrd="0" presId="urn:microsoft.com/office/officeart/2018/2/layout/IconVerticalSolidList"/>
    <dgm:cxn modelId="{B8C3230D-EB18-4730-858D-0FB25CB1DF46}" type="presParOf" srcId="{70001DA3-FDC0-4B0E-B6EE-1125250B6DB2}" destId="{A9CC0691-CA03-4D9B-9824-C975EC633558}" srcOrd="0" destOrd="0" presId="urn:microsoft.com/office/officeart/2018/2/layout/IconVerticalSolidList"/>
    <dgm:cxn modelId="{416AF583-E4C9-42AA-BE9C-9C0D9B7EB848}" type="presParOf" srcId="{70001DA3-FDC0-4B0E-B6EE-1125250B6DB2}" destId="{4FA9CA5C-48A6-4F2F-86EE-8F11E696260D}" srcOrd="1" destOrd="0" presId="urn:microsoft.com/office/officeart/2018/2/layout/IconVerticalSolidList"/>
    <dgm:cxn modelId="{AE6C8D98-FDA9-468A-BA5B-DF7D6FE01B54}" type="presParOf" srcId="{70001DA3-FDC0-4B0E-B6EE-1125250B6DB2}" destId="{12F2470D-13B1-4B02-97B5-744B226BB319}" srcOrd="2" destOrd="0" presId="urn:microsoft.com/office/officeart/2018/2/layout/IconVerticalSolidList"/>
    <dgm:cxn modelId="{78ED571F-2F44-423A-827B-EB793F4AF71D}" type="presParOf" srcId="{70001DA3-FDC0-4B0E-B6EE-1125250B6DB2}" destId="{AC321E24-B1FE-49A2-8796-BD78AFF9EFA0}" srcOrd="3" destOrd="0" presId="urn:microsoft.com/office/officeart/2018/2/layout/IconVerticalSolidList"/>
    <dgm:cxn modelId="{63ADB1A8-4E78-40C5-8885-59916757A554}" type="presParOf" srcId="{D0258CD5-DB88-4BB0-BDA5-A270CC6519EC}" destId="{6F798E56-88F2-42C6-A762-F0BFA9058811}" srcOrd="1" destOrd="0" presId="urn:microsoft.com/office/officeart/2018/2/layout/IconVerticalSolidList"/>
    <dgm:cxn modelId="{8DF91E81-9784-4713-91CF-A5AB46CDF9C3}" type="presParOf" srcId="{D0258CD5-DB88-4BB0-BDA5-A270CC6519EC}" destId="{B015A67C-182E-4946-8F3E-05FE4A0AEFC5}" srcOrd="2" destOrd="0" presId="urn:microsoft.com/office/officeart/2018/2/layout/IconVerticalSolidList"/>
    <dgm:cxn modelId="{0FCC11F2-4002-4E67-9C02-9A20EB22C28B}" type="presParOf" srcId="{B015A67C-182E-4946-8F3E-05FE4A0AEFC5}" destId="{4951A5EC-8901-4F91-8819-FA427F122958}" srcOrd="0" destOrd="0" presId="urn:microsoft.com/office/officeart/2018/2/layout/IconVerticalSolidList"/>
    <dgm:cxn modelId="{512CA06D-310E-4359-8C7A-32E05F2FFE3C}" type="presParOf" srcId="{B015A67C-182E-4946-8F3E-05FE4A0AEFC5}" destId="{FE09B5BD-D83C-4FB9-9EEB-CEF52E059DEC}" srcOrd="1" destOrd="0" presId="urn:microsoft.com/office/officeart/2018/2/layout/IconVerticalSolidList"/>
    <dgm:cxn modelId="{065EBD6C-040E-4A20-B75C-04D6FEFCF535}" type="presParOf" srcId="{B015A67C-182E-4946-8F3E-05FE4A0AEFC5}" destId="{44CCDAF0-2587-4EEA-B1C8-93077CABA096}" srcOrd="2" destOrd="0" presId="urn:microsoft.com/office/officeart/2018/2/layout/IconVerticalSolidList"/>
    <dgm:cxn modelId="{5C4799FB-554B-4D9F-83B5-55C4C987293F}" type="presParOf" srcId="{B015A67C-182E-4946-8F3E-05FE4A0AEFC5}" destId="{F705BBA0-3E84-4545-A3D1-815F9541157A}" srcOrd="3" destOrd="0" presId="urn:microsoft.com/office/officeart/2018/2/layout/IconVerticalSolidList"/>
    <dgm:cxn modelId="{11A7C3D4-BE57-44D0-86E7-64A0645250EF}" type="presParOf" srcId="{D0258CD5-DB88-4BB0-BDA5-A270CC6519EC}" destId="{A29B7102-0AAB-4528-B643-0AC19189F100}" srcOrd="3" destOrd="0" presId="urn:microsoft.com/office/officeart/2018/2/layout/IconVerticalSolidList"/>
    <dgm:cxn modelId="{7DCCCED8-FF9C-4638-820D-F928D8E0780C}" type="presParOf" srcId="{D0258CD5-DB88-4BB0-BDA5-A270CC6519EC}" destId="{96B54077-6396-45D0-876C-633C3CE32AB2}" srcOrd="4" destOrd="0" presId="urn:microsoft.com/office/officeart/2018/2/layout/IconVerticalSolidList"/>
    <dgm:cxn modelId="{7C2619FF-70C7-4B39-AD67-879B369DA5C6}" type="presParOf" srcId="{96B54077-6396-45D0-876C-633C3CE32AB2}" destId="{AA06516F-5023-467F-808E-2ED158D83F59}" srcOrd="0" destOrd="0" presId="urn:microsoft.com/office/officeart/2018/2/layout/IconVerticalSolidList"/>
    <dgm:cxn modelId="{FBE885C8-23B7-4171-83E8-839B7CD82734}" type="presParOf" srcId="{96B54077-6396-45D0-876C-633C3CE32AB2}" destId="{4889EB68-C84A-4964-8D66-AEFC0FBB6EB9}" srcOrd="1" destOrd="0" presId="urn:microsoft.com/office/officeart/2018/2/layout/IconVerticalSolidList"/>
    <dgm:cxn modelId="{7337451C-926F-4E98-B68C-57F509480B12}" type="presParOf" srcId="{96B54077-6396-45D0-876C-633C3CE32AB2}" destId="{8941D2F0-2FF8-4E4C-8296-1471C2AA5982}" srcOrd="2" destOrd="0" presId="urn:microsoft.com/office/officeart/2018/2/layout/IconVerticalSolidList"/>
    <dgm:cxn modelId="{ADD5685A-B2DC-4D2E-BD58-B9946C00F5D3}" type="presParOf" srcId="{96B54077-6396-45D0-876C-633C3CE32AB2}" destId="{13A99B1B-ABAA-4DB7-BA7F-1C7D1FFD2A6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C0691-CA03-4D9B-9824-C975EC633558}">
      <dsp:nvSpPr>
        <dsp:cNvPr id="0" name=""/>
        <dsp:cNvSpPr/>
      </dsp:nvSpPr>
      <dsp:spPr>
        <a:xfrm>
          <a:off x="0" y="579"/>
          <a:ext cx="6499424" cy="1356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9CA5C-48A6-4F2F-86EE-8F11E696260D}">
      <dsp:nvSpPr>
        <dsp:cNvPr id="0" name=""/>
        <dsp:cNvSpPr/>
      </dsp:nvSpPr>
      <dsp:spPr>
        <a:xfrm>
          <a:off x="410350" y="305799"/>
          <a:ext cx="746091" cy="7460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321E24-B1FE-49A2-8796-BD78AFF9EFA0}">
      <dsp:nvSpPr>
        <dsp:cNvPr id="0" name=""/>
        <dsp:cNvSpPr/>
      </dsp:nvSpPr>
      <dsp:spPr>
        <a:xfrm>
          <a:off x="1566792" y="579"/>
          <a:ext cx="4932631" cy="135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66" tIns="143566" rIns="143566" bIns="143566" numCol="1" spcCol="1270" anchor="ctr" anchorCtr="0">
          <a:noAutofit/>
        </a:bodyPr>
        <a:lstStyle/>
        <a:p>
          <a:pPr marL="0" lvl="0" indent="0" algn="l" defTabSz="977900">
            <a:lnSpc>
              <a:spcPct val="100000"/>
            </a:lnSpc>
            <a:spcBef>
              <a:spcPct val="0"/>
            </a:spcBef>
            <a:spcAft>
              <a:spcPct val="35000"/>
            </a:spcAft>
            <a:buNone/>
          </a:pPr>
          <a:r>
            <a:rPr lang="en-US" sz="2200" kern="1200"/>
            <a:t>We want to initially make a plot of a line chart.......can you change the code to make this a bar chart?</a:t>
          </a:r>
        </a:p>
      </dsp:txBody>
      <dsp:txXfrm>
        <a:off x="1566792" y="579"/>
        <a:ext cx="4932631" cy="1356530"/>
      </dsp:txXfrm>
    </dsp:sp>
    <dsp:sp modelId="{4951A5EC-8901-4F91-8819-FA427F122958}">
      <dsp:nvSpPr>
        <dsp:cNvPr id="0" name=""/>
        <dsp:cNvSpPr/>
      </dsp:nvSpPr>
      <dsp:spPr>
        <a:xfrm>
          <a:off x="0" y="1696243"/>
          <a:ext cx="6499424" cy="1356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09B5BD-D83C-4FB9-9EEB-CEF52E059DEC}">
      <dsp:nvSpPr>
        <dsp:cNvPr id="0" name=""/>
        <dsp:cNvSpPr/>
      </dsp:nvSpPr>
      <dsp:spPr>
        <a:xfrm>
          <a:off x="410350" y="2001462"/>
          <a:ext cx="746091" cy="7460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05BBA0-3E84-4545-A3D1-815F9541157A}">
      <dsp:nvSpPr>
        <dsp:cNvPr id="0" name=""/>
        <dsp:cNvSpPr/>
      </dsp:nvSpPr>
      <dsp:spPr>
        <a:xfrm>
          <a:off x="1566792" y="1696243"/>
          <a:ext cx="4932631" cy="135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66" tIns="143566" rIns="143566" bIns="143566"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mn-lt"/>
            </a:rPr>
            <a:t>What would this be a more suitable way to represent the data? (think discrete and continuous)</a:t>
          </a:r>
        </a:p>
      </dsp:txBody>
      <dsp:txXfrm>
        <a:off x="1566792" y="1696243"/>
        <a:ext cx="4932631" cy="1356530"/>
      </dsp:txXfrm>
    </dsp:sp>
    <dsp:sp modelId="{AA06516F-5023-467F-808E-2ED158D83F59}">
      <dsp:nvSpPr>
        <dsp:cNvPr id="0" name=""/>
        <dsp:cNvSpPr/>
      </dsp:nvSpPr>
      <dsp:spPr>
        <a:xfrm>
          <a:off x="0" y="3391906"/>
          <a:ext cx="6499424" cy="13565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89EB68-C84A-4964-8D66-AEFC0FBB6EB9}">
      <dsp:nvSpPr>
        <dsp:cNvPr id="0" name=""/>
        <dsp:cNvSpPr/>
      </dsp:nvSpPr>
      <dsp:spPr>
        <a:xfrm>
          <a:off x="410350" y="3697125"/>
          <a:ext cx="746091" cy="7460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99B1B-ABAA-4DB7-BA7F-1C7D1FFD2A60}">
      <dsp:nvSpPr>
        <dsp:cNvPr id="0" name=""/>
        <dsp:cNvSpPr/>
      </dsp:nvSpPr>
      <dsp:spPr>
        <a:xfrm>
          <a:off x="1566792" y="3391906"/>
          <a:ext cx="4932631" cy="135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566" tIns="143566" rIns="143566" bIns="143566"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Calibri "/>
            </a:rPr>
            <a:t>Change the layout....what colour would you like? Is the font big enough? Do you like the font?</a:t>
          </a:r>
        </a:p>
      </dsp:txBody>
      <dsp:txXfrm>
        <a:off x="1566792" y="3391906"/>
        <a:ext cx="4932631" cy="13565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077458-DC1A-4718-B552-045A35310FDE}" type="datetimeFigureOut">
              <a:rPr lang="en-IE" smtClean="0"/>
              <a:t>15/09/2023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6C64C-1B83-4590-A7B5-3A03450393FC}" type="slidenum">
              <a:rPr lang="en-IE" smtClean="0"/>
              <a:t>‹#›</a:t>
            </a:fld>
            <a:endParaRPr lang="en-IE"/>
          </a:p>
        </p:txBody>
      </p:sp>
    </p:spTree>
    <p:extLst>
      <p:ext uri="{BB962C8B-B14F-4D97-AF65-F5344CB8AC3E}">
        <p14:creationId xmlns:p14="http://schemas.microsoft.com/office/powerpoint/2010/main" val="66704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E76C64C-1B83-4590-A7B5-3A03450393FC}" type="slidenum">
              <a:rPr lang="en-IE" smtClean="0"/>
              <a:t>1</a:t>
            </a:fld>
            <a:endParaRPr lang="en-IE"/>
          </a:p>
        </p:txBody>
      </p:sp>
    </p:spTree>
    <p:extLst>
      <p:ext uri="{BB962C8B-B14F-4D97-AF65-F5344CB8AC3E}">
        <p14:creationId xmlns:p14="http://schemas.microsoft.com/office/powerpoint/2010/main" val="91106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E76C64C-1B83-4590-A7B5-3A03450393FC}" type="slidenum">
              <a:rPr lang="en-IE" smtClean="0"/>
              <a:t>3</a:t>
            </a:fld>
            <a:endParaRPr lang="en-IE"/>
          </a:p>
        </p:txBody>
      </p:sp>
    </p:spTree>
    <p:extLst>
      <p:ext uri="{BB962C8B-B14F-4D97-AF65-F5344CB8AC3E}">
        <p14:creationId xmlns:p14="http://schemas.microsoft.com/office/powerpoint/2010/main" val="425762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If students use a direct location this might present issues. These can usually be solved by switching from a back-slash to a forward-slash.</a:t>
            </a:r>
          </a:p>
        </p:txBody>
      </p:sp>
      <p:sp>
        <p:nvSpPr>
          <p:cNvPr id="4" name="Slide Number Placeholder 3"/>
          <p:cNvSpPr>
            <a:spLocks noGrp="1"/>
          </p:cNvSpPr>
          <p:nvPr>
            <p:ph type="sldNum" sz="quarter" idx="5"/>
          </p:nvPr>
        </p:nvSpPr>
        <p:spPr/>
        <p:txBody>
          <a:bodyPr/>
          <a:lstStyle/>
          <a:p>
            <a:fld id="{AE76C64C-1B83-4590-A7B5-3A03450393FC}" type="slidenum">
              <a:rPr lang="en-IE" smtClean="0"/>
              <a:t>4</a:t>
            </a:fld>
            <a:endParaRPr lang="en-IE"/>
          </a:p>
        </p:txBody>
      </p:sp>
    </p:spTree>
    <p:extLst>
      <p:ext uri="{BB962C8B-B14F-4D97-AF65-F5344CB8AC3E}">
        <p14:creationId xmlns:p14="http://schemas.microsoft.com/office/powerpoint/2010/main" val="314728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can be done in multiple ways. This could be a nice place to try a different method.</a:t>
            </a:r>
          </a:p>
        </p:txBody>
      </p:sp>
      <p:sp>
        <p:nvSpPr>
          <p:cNvPr id="4" name="Slide Number Placeholder 3"/>
          <p:cNvSpPr>
            <a:spLocks noGrp="1"/>
          </p:cNvSpPr>
          <p:nvPr>
            <p:ph type="sldNum" sz="quarter" idx="5"/>
          </p:nvPr>
        </p:nvSpPr>
        <p:spPr/>
        <p:txBody>
          <a:bodyPr/>
          <a:lstStyle/>
          <a:p>
            <a:fld id="{AE76C64C-1B83-4590-A7B5-3A03450393FC}" type="slidenum">
              <a:rPr lang="en-IE" smtClean="0"/>
              <a:t>5</a:t>
            </a:fld>
            <a:endParaRPr lang="en-IE"/>
          </a:p>
        </p:txBody>
      </p:sp>
    </p:spTree>
    <p:extLst>
      <p:ext uri="{BB962C8B-B14F-4D97-AF65-F5344CB8AC3E}">
        <p14:creationId xmlns:p14="http://schemas.microsoft.com/office/powerpoint/2010/main" val="286891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E76C64C-1B83-4590-A7B5-3A03450393FC}" type="slidenum">
              <a:rPr lang="en-IE" smtClean="0"/>
              <a:t>6</a:t>
            </a:fld>
            <a:endParaRPr lang="en-IE"/>
          </a:p>
        </p:txBody>
      </p:sp>
    </p:spTree>
    <p:extLst>
      <p:ext uri="{BB962C8B-B14F-4D97-AF65-F5344CB8AC3E}">
        <p14:creationId xmlns:p14="http://schemas.microsoft.com/office/powerpoint/2010/main" val="155161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E76C64C-1B83-4590-A7B5-3A03450393FC}" type="slidenum">
              <a:rPr lang="en-IE" smtClean="0"/>
              <a:t>8</a:t>
            </a:fld>
            <a:endParaRPr lang="en-IE"/>
          </a:p>
        </p:txBody>
      </p:sp>
    </p:spTree>
    <p:extLst>
      <p:ext uri="{BB962C8B-B14F-4D97-AF65-F5344CB8AC3E}">
        <p14:creationId xmlns:p14="http://schemas.microsoft.com/office/powerpoint/2010/main" val="239751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is a good opportunity to use the python reference sheet for in built commands like </a:t>
            </a:r>
            <a:r>
              <a:rPr lang="en-IE" dirty="0" err="1"/>
              <a:t>len</a:t>
            </a:r>
            <a:endParaRPr lang="en-IE" dirty="0"/>
          </a:p>
        </p:txBody>
      </p:sp>
      <p:sp>
        <p:nvSpPr>
          <p:cNvPr id="4" name="Slide Number Placeholder 3"/>
          <p:cNvSpPr>
            <a:spLocks noGrp="1"/>
          </p:cNvSpPr>
          <p:nvPr>
            <p:ph type="sldNum" sz="quarter" idx="5"/>
          </p:nvPr>
        </p:nvSpPr>
        <p:spPr/>
        <p:txBody>
          <a:bodyPr/>
          <a:lstStyle/>
          <a:p>
            <a:fld id="{AE76C64C-1B83-4590-A7B5-3A03450393FC}" type="slidenum">
              <a:rPr lang="en-IE" smtClean="0"/>
              <a:t>9</a:t>
            </a:fld>
            <a:endParaRPr lang="en-IE"/>
          </a:p>
        </p:txBody>
      </p:sp>
    </p:spTree>
    <p:extLst>
      <p:ext uri="{BB962C8B-B14F-4D97-AF65-F5344CB8AC3E}">
        <p14:creationId xmlns:p14="http://schemas.microsoft.com/office/powerpoint/2010/main" val="428752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E76C64C-1B83-4590-A7B5-3A03450393FC}" type="slidenum">
              <a:rPr lang="en-IE" smtClean="0"/>
              <a:t>11</a:t>
            </a:fld>
            <a:endParaRPr lang="en-IE"/>
          </a:p>
        </p:txBody>
      </p:sp>
    </p:spTree>
    <p:extLst>
      <p:ext uri="{BB962C8B-B14F-4D97-AF65-F5344CB8AC3E}">
        <p14:creationId xmlns:p14="http://schemas.microsoft.com/office/powerpoint/2010/main" val="186945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FFFB5-2443-E9D9-C69E-BE8DA07977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56B27F6-1CF7-25C7-F851-1E283DF39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F4DEC1C-5ACA-3561-FC6F-9C31C48BCD49}"/>
              </a:ext>
            </a:extLst>
          </p:cNvPr>
          <p:cNvSpPr>
            <a:spLocks noGrp="1"/>
          </p:cNvSpPr>
          <p:nvPr>
            <p:ph type="dt" sz="half" idx="10"/>
          </p:nvPr>
        </p:nvSpPr>
        <p:spPr/>
        <p:txBody>
          <a:bodyPr/>
          <a:lstStyle/>
          <a:p>
            <a:fld id="{DFDB3D85-8506-4E4A-A751-BD7BEF88BC02}" type="datetimeFigureOut">
              <a:rPr lang="en-IE" smtClean="0"/>
              <a:t>15/09/2023</a:t>
            </a:fld>
            <a:endParaRPr lang="en-IE"/>
          </a:p>
        </p:txBody>
      </p:sp>
      <p:sp>
        <p:nvSpPr>
          <p:cNvPr id="5" name="Footer Placeholder 4">
            <a:extLst>
              <a:ext uri="{FF2B5EF4-FFF2-40B4-BE49-F238E27FC236}">
                <a16:creationId xmlns:a16="http://schemas.microsoft.com/office/drawing/2014/main" id="{3848FA32-7F07-7550-4BEE-F466E70F5D3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04BC9D8-BACD-2EBC-5E6E-C68CC81264E0}"/>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67423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3A77-D918-1ADE-0E34-B08C258D7A7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C5C5792-4A1D-B720-B89D-8882D8EFF7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6018ABE-2FB7-498C-8A9D-13AD9648FF3E}"/>
              </a:ext>
            </a:extLst>
          </p:cNvPr>
          <p:cNvSpPr>
            <a:spLocks noGrp="1"/>
          </p:cNvSpPr>
          <p:nvPr>
            <p:ph type="dt" sz="half" idx="10"/>
          </p:nvPr>
        </p:nvSpPr>
        <p:spPr/>
        <p:txBody>
          <a:bodyPr/>
          <a:lstStyle/>
          <a:p>
            <a:fld id="{DFDB3D85-8506-4E4A-A751-BD7BEF88BC02}" type="datetimeFigureOut">
              <a:rPr lang="en-IE" smtClean="0"/>
              <a:t>15/09/2023</a:t>
            </a:fld>
            <a:endParaRPr lang="en-IE"/>
          </a:p>
        </p:txBody>
      </p:sp>
      <p:sp>
        <p:nvSpPr>
          <p:cNvPr id="5" name="Footer Placeholder 4">
            <a:extLst>
              <a:ext uri="{FF2B5EF4-FFF2-40B4-BE49-F238E27FC236}">
                <a16:creationId xmlns:a16="http://schemas.microsoft.com/office/drawing/2014/main" id="{AAAAF294-D1A9-061D-B45A-CBF8000130C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B66B494-7F42-D67B-27E5-14F3B200E402}"/>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240941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9752C3-4460-7AC4-5F87-26F3216E208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998368F-68B0-38A9-0922-DB2737223D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AB1CB6D-5BA1-8BCD-6E28-E8917EDDF776}"/>
              </a:ext>
            </a:extLst>
          </p:cNvPr>
          <p:cNvSpPr>
            <a:spLocks noGrp="1"/>
          </p:cNvSpPr>
          <p:nvPr>
            <p:ph type="dt" sz="half" idx="10"/>
          </p:nvPr>
        </p:nvSpPr>
        <p:spPr/>
        <p:txBody>
          <a:bodyPr/>
          <a:lstStyle/>
          <a:p>
            <a:fld id="{DFDB3D85-8506-4E4A-A751-BD7BEF88BC02}" type="datetimeFigureOut">
              <a:rPr lang="en-IE" smtClean="0"/>
              <a:t>15/09/2023</a:t>
            </a:fld>
            <a:endParaRPr lang="en-IE"/>
          </a:p>
        </p:txBody>
      </p:sp>
      <p:sp>
        <p:nvSpPr>
          <p:cNvPr id="5" name="Footer Placeholder 4">
            <a:extLst>
              <a:ext uri="{FF2B5EF4-FFF2-40B4-BE49-F238E27FC236}">
                <a16:creationId xmlns:a16="http://schemas.microsoft.com/office/drawing/2014/main" id="{B2A9D178-4936-44D8-64A9-F4E29E5E97C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853811C-42D6-44A1-2AF4-EC15F6BD9DCE}"/>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34223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CA395-3DA8-00EE-79C3-59534CED922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7D6E415-5EC2-FD9E-DEEA-DE30D0E7E0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20FC66B-5D75-9B34-5943-7F9633AF1249}"/>
              </a:ext>
            </a:extLst>
          </p:cNvPr>
          <p:cNvSpPr>
            <a:spLocks noGrp="1"/>
          </p:cNvSpPr>
          <p:nvPr>
            <p:ph type="dt" sz="half" idx="10"/>
          </p:nvPr>
        </p:nvSpPr>
        <p:spPr/>
        <p:txBody>
          <a:bodyPr/>
          <a:lstStyle/>
          <a:p>
            <a:fld id="{DFDB3D85-8506-4E4A-A751-BD7BEF88BC02}" type="datetimeFigureOut">
              <a:rPr lang="en-IE" smtClean="0"/>
              <a:t>15/09/2023</a:t>
            </a:fld>
            <a:endParaRPr lang="en-IE"/>
          </a:p>
        </p:txBody>
      </p:sp>
      <p:sp>
        <p:nvSpPr>
          <p:cNvPr id="5" name="Footer Placeholder 4">
            <a:extLst>
              <a:ext uri="{FF2B5EF4-FFF2-40B4-BE49-F238E27FC236}">
                <a16:creationId xmlns:a16="http://schemas.microsoft.com/office/drawing/2014/main" id="{1C7277A1-28BA-075B-E3F5-78EBB19FC4E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735FB6B-7908-5D54-586D-F161254F4A0A}"/>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126329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47D0-4E45-6730-25EC-55C0C6749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E456362-C00E-5B08-8061-D0A2351BCE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9F15C-EB5C-0D63-71B9-788F2183970D}"/>
              </a:ext>
            </a:extLst>
          </p:cNvPr>
          <p:cNvSpPr>
            <a:spLocks noGrp="1"/>
          </p:cNvSpPr>
          <p:nvPr>
            <p:ph type="dt" sz="half" idx="10"/>
          </p:nvPr>
        </p:nvSpPr>
        <p:spPr/>
        <p:txBody>
          <a:bodyPr/>
          <a:lstStyle/>
          <a:p>
            <a:fld id="{DFDB3D85-8506-4E4A-A751-BD7BEF88BC02}" type="datetimeFigureOut">
              <a:rPr lang="en-IE" smtClean="0"/>
              <a:t>15/09/2023</a:t>
            </a:fld>
            <a:endParaRPr lang="en-IE"/>
          </a:p>
        </p:txBody>
      </p:sp>
      <p:sp>
        <p:nvSpPr>
          <p:cNvPr id="5" name="Footer Placeholder 4">
            <a:extLst>
              <a:ext uri="{FF2B5EF4-FFF2-40B4-BE49-F238E27FC236}">
                <a16:creationId xmlns:a16="http://schemas.microsoft.com/office/drawing/2014/main" id="{CD829B57-B6E7-55CA-57B3-8419D42BB04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77410E2-C1A0-8350-E7E3-782792AFD8CE}"/>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139657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EF4CB-00AC-DD12-248F-DE1CB70EEC4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893EED4-A01D-442C-72F3-9464E4DAE6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5D04AF34-023D-9CE7-FDC5-A3736C184E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ED73665-7236-2567-D00E-786EE00A9FC0}"/>
              </a:ext>
            </a:extLst>
          </p:cNvPr>
          <p:cNvSpPr>
            <a:spLocks noGrp="1"/>
          </p:cNvSpPr>
          <p:nvPr>
            <p:ph type="dt" sz="half" idx="10"/>
          </p:nvPr>
        </p:nvSpPr>
        <p:spPr/>
        <p:txBody>
          <a:bodyPr/>
          <a:lstStyle/>
          <a:p>
            <a:fld id="{DFDB3D85-8506-4E4A-A751-BD7BEF88BC02}" type="datetimeFigureOut">
              <a:rPr lang="en-IE" smtClean="0"/>
              <a:t>15/09/2023</a:t>
            </a:fld>
            <a:endParaRPr lang="en-IE"/>
          </a:p>
        </p:txBody>
      </p:sp>
      <p:sp>
        <p:nvSpPr>
          <p:cNvPr id="6" name="Footer Placeholder 5">
            <a:extLst>
              <a:ext uri="{FF2B5EF4-FFF2-40B4-BE49-F238E27FC236}">
                <a16:creationId xmlns:a16="http://schemas.microsoft.com/office/drawing/2014/main" id="{AB46DCE8-6FA6-9047-8349-78FC3B2CBA6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5C45791-B52A-61DD-0610-DD474E511449}"/>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473223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D394-4EC4-0140-858B-85B1D5A012A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FDA9248-1DD9-2F19-6EF4-822623842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D4FAC-A624-BE0A-561C-BD5EA465DE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9E6EDC57-9D1A-9D40-A2A8-73A71FE808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EEAF2-9CD9-7E7E-776A-F831E11261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6829E2C-C517-7786-3EF2-CBB37E59AC94}"/>
              </a:ext>
            </a:extLst>
          </p:cNvPr>
          <p:cNvSpPr>
            <a:spLocks noGrp="1"/>
          </p:cNvSpPr>
          <p:nvPr>
            <p:ph type="dt" sz="half" idx="10"/>
          </p:nvPr>
        </p:nvSpPr>
        <p:spPr/>
        <p:txBody>
          <a:bodyPr/>
          <a:lstStyle/>
          <a:p>
            <a:fld id="{DFDB3D85-8506-4E4A-A751-BD7BEF88BC02}" type="datetimeFigureOut">
              <a:rPr lang="en-IE" smtClean="0"/>
              <a:t>15/09/2023</a:t>
            </a:fld>
            <a:endParaRPr lang="en-IE"/>
          </a:p>
        </p:txBody>
      </p:sp>
      <p:sp>
        <p:nvSpPr>
          <p:cNvPr id="8" name="Footer Placeholder 7">
            <a:extLst>
              <a:ext uri="{FF2B5EF4-FFF2-40B4-BE49-F238E27FC236}">
                <a16:creationId xmlns:a16="http://schemas.microsoft.com/office/drawing/2014/main" id="{35FA6FFE-5CA0-16E8-786C-CC0E90E8746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90FAA65-5FA6-DC27-0B10-D09056EE8421}"/>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153395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22CDA-43EB-26F4-4B24-139B5F33354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D8D3DF4-0506-4975-01B4-06FCCAF92A99}"/>
              </a:ext>
            </a:extLst>
          </p:cNvPr>
          <p:cNvSpPr>
            <a:spLocks noGrp="1"/>
          </p:cNvSpPr>
          <p:nvPr>
            <p:ph type="dt" sz="half" idx="10"/>
          </p:nvPr>
        </p:nvSpPr>
        <p:spPr/>
        <p:txBody>
          <a:bodyPr/>
          <a:lstStyle/>
          <a:p>
            <a:fld id="{DFDB3D85-8506-4E4A-A751-BD7BEF88BC02}" type="datetimeFigureOut">
              <a:rPr lang="en-IE" smtClean="0"/>
              <a:t>15/09/2023</a:t>
            </a:fld>
            <a:endParaRPr lang="en-IE"/>
          </a:p>
        </p:txBody>
      </p:sp>
      <p:sp>
        <p:nvSpPr>
          <p:cNvPr id="4" name="Footer Placeholder 3">
            <a:extLst>
              <a:ext uri="{FF2B5EF4-FFF2-40B4-BE49-F238E27FC236}">
                <a16:creationId xmlns:a16="http://schemas.microsoft.com/office/drawing/2014/main" id="{332C6FF6-D4D4-5E6C-36E0-4880AD585FD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8EA5ED6C-3039-6EFE-FC97-E611DEDCA2D7}"/>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28307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0D81C6-20AA-F721-A367-3506368B4098}"/>
              </a:ext>
            </a:extLst>
          </p:cNvPr>
          <p:cNvSpPr>
            <a:spLocks noGrp="1"/>
          </p:cNvSpPr>
          <p:nvPr>
            <p:ph type="dt" sz="half" idx="10"/>
          </p:nvPr>
        </p:nvSpPr>
        <p:spPr/>
        <p:txBody>
          <a:bodyPr/>
          <a:lstStyle/>
          <a:p>
            <a:fld id="{DFDB3D85-8506-4E4A-A751-BD7BEF88BC02}" type="datetimeFigureOut">
              <a:rPr lang="en-IE" smtClean="0"/>
              <a:t>15/09/2023</a:t>
            </a:fld>
            <a:endParaRPr lang="en-IE"/>
          </a:p>
        </p:txBody>
      </p:sp>
      <p:sp>
        <p:nvSpPr>
          <p:cNvPr id="3" name="Footer Placeholder 2">
            <a:extLst>
              <a:ext uri="{FF2B5EF4-FFF2-40B4-BE49-F238E27FC236}">
                <a16:creationId xmlns:a16="http://schemas.microsoft.com/office/drawing/2014/main" id="{1DFD6142-7339-F68B-0804-B2E842ED2308}"/>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7869F9FE-20D6-D8F1-F947-8FDE39352526}"/>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183494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B145B-D633-FC1B-F12B-58EE3B7D5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F3C0A59-E54E-FF66-09D3-D10CFA7EC5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AE2FE40-10E2-12F7-5739-C3E4C21C2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10A25-314D-E973-77CC-A5DFB4675AA2}"/>
              </a:ext>
            </a:extLst>
          </p:cNvPr>
          <p:cNvSpPr>
            <a:spLocks noGrp="1"/>
          </p:cNvSpPr>
          <p:nvPr>
            <p:ph type="dt" sz="half" idx="10"/>
          </p:nvPr>
        </p:nvSpPr>
        <p:spPr/>
        <p:txBody>
          <a:bodyPr/>
          <a:lstStyle/>
          <a:p>
            <a:fld id="{DFDB3D85-8506-4E4A-A751-BD7BEF88BC02}" type="datetimeFigureOut">
              <a:rPr lang="en-IE" smtClean="0"/>
              <a:t>15/09/2023</a:t>
            </a:fld>
            <a:endParaRPr lang="en-IE"/>
          </a:p>
        </p:txBody>
      </p:sp>
      <p:sp>
        <p:nvSpPr>
          <p:cNvPr id="6" name="Footer Placeholder 5">
            <a:extLst>
              <a:ext uri="{FF2B5EF4-FFF2-40B4-BE49-F238E27FC236}">
                <a16:creationId xmlns:a16="http://schemas.microsoft.com/office/drawing/2014/main" id="{121FF971-E671-678C-290D-AF2EABA1697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7FC96270-76AE-C741-18BB-4781C66F8A01}"/>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5452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CC4E-72C2-AA6F-43AD-ADEAB153CC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4826DBDA-A89B-B0D3-C7F0-83A21E955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19FD1F73-F495-347C-9E82-114B8EF95F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3F57B-95C2-BB3F-D422-9C46D6F2CA61}"/>
              </a:ext>
            </a:extLst>
          </p:cNvPr>
          <p:cNvSpPr>
            <a:spLocks noGrp="1"/>
          </p:cNvSpPr>
          <p:nvPr>
            <p:ph type="dt" sz="half" idx="10"/>
          </p:nvPr>
        </p:nvSpPr>
        <p:spPr/>
        <p:txBody>
          <a:bodyPr/>
          <a:lstStyle/>
          <a:p>
            <a:fld id="{DFDB3D85-8506-4E4A-A751-BD7BEF88BC02}" type="datetimeFigureOut">
              <a:rPr lang="en-IE" smtClean="0"/>
              <a:t>15/09/2023</a:t>
            </a:fld>
            <a:endParaRPr lang="en-IE"/>
          </a:p>
        </p:txBody>
      </p:sp>
      <p:sp>
        <p:nvSpPr>
          <p:cNvPr id="6" name="Footer Placeholder 5">
            <a:extLst>
              <a:ext uri="{FF2B5EF4-FFF2-40B4-BE49-F238E27FC236}">
                <a16:creationId xmlns:a16="http://schemas.microsoft.com/office/drawing/2014/main" id="{EA9B8806-8CA1-E509-16C7-EB65D238EDE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3F0435B-8F08-7DF8-8B87-0C548A46E5A6}"/>
              </a:ext>
            </a:extLst>
          </p:cNvPr>
          <p:cNvSpPr>
            <a:spLocks noGrp="1"/>
          </p:cNvSpPr>
          <p:nvPr>
            <p:ph type="sldNum" sz="quarter" idx="12"/>
          </p:nvPr>
        </p:nvSpPr>
        <p:spPr/>
        <p:txBody>
          <a:bodyPr/>
          <a:lstStyle/>
          <a:p>
            <a:fld id="{B1A2BC5C-7BDE-4F6D-9832-50DA83963E04}" type="slidenum">
              <a:rPr lang="en-IE" smtClean="0"/>
              <a:t>‹#›</a:t>
            </a:fld>
            <a:endParaRPr lang="en-IE"/>
          </a:p>
        </p:txBody>
      </p:sp>
    </p:spTree>
    <p:extLst>
      <p:ext uri="{BB962C8B-B14F-4D97-AF65-F5344CB8AC3E}">
        <p14:creationId xmlns:p14="http://schemas.microsoft.com/office/powerpoint/2010/main" val="376617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C6CD5E-D7AF-13A7-C417-CD4EEF74C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CAA6B11-2F29-52BC-24CB-BE80A2D66A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5EF6712-B550-2503-72BD-40376A595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B3D85-8506-4E4A-A751-BD7BEF88BC02}" type="datetimeFigureOut">
              <a:rPr lang="en-IE" smtClean="0"/>
              <a:t>15/09/2023</a:t>
            </a:fld>
            <a:endParaRPr lang="en-IE"/>
          </a:p>
        </p:txBody>
      </p:sp>
      <p:sp>
        <p:nvSpPr>
          <p:cNvPr id="5" name="Footer Placeholder 4">
            <a:extLst>
              <a:ext uri="{FF2B5EF4-FFF2-40B4-BE49-F238E27FC236}">
                <a16:creationId xmlns:a16="http://schemas.microsoft.com/office/drawing/2014/main" id="{03822E52-EE25-713E-E2D2-F2B869FA1A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4C0A496-CB00-B3DA-5AFA-1680883F39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2BC5C-7BDE-4F6D-9832-50DA83963E04}" type="slidenum">
              <a:rPr lang="en-IE" smtClean="0"/>
              <a:t>‹#›</a:t>
            </a:fld>
            <a:endParaRPr lang="en-IE"/>
          </a:p>
        </p:txBody>
      </p:sp>
    </p:spTree>
    <p:extLst>
      <p:ext uri="{BB962C8B-B14F-4D97-AF65-F5344CB8AC3E}">
        <p14:creationId xmlns:p14="http://schemas.microsoft.com/office/powerpoint/2010/main" val="380553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creativecommons.org/licenses/by-nc/4.0/"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svg"/><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ucd.ie/research/people/humanitiesinstitute/professorgerardinemeaney" TargetMode="External"/><Relationship Id="rId7" Type="http://schemas.openxmlformats.org/officeDocument/2006/relationships/image" Target="../media/image4.png"/><Relationship Id="rId2" Type="http://schemas.openxmlformats.org/officeDocument/2006/relationships/hyperlink" Target="http://creativecommons.org/licenses/by-nc/4.0/"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s://creativecommons.org/licenses/by-nc/4.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novelanalytics.ie/"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pxhere.com/en/photo/1443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515DF-9AED-21BB-F1F7-6F6416B9A35B}"/>
              </a:ext>
            </a:extLst>
          </p:cNvPr>
          <p:cNvSpPr>
            <a:spLocks noGrp="1"/>
          </p:cNvSpPr>
          <p:nvPr>
            <p:ph type="ctrTitle"/>
          </p:nvPr>
        </p:nvSpPr>
        <p:spPr>
          <a:xfrm>
            <a:off x="369086" y="639203"/>
            <a:ext cx="4941091" cy="1487924"/>
          </a:xfrm>
        </p:spPr>
        <p:txBody>
          <a:bodyPr anchor="b">
            <a:noAutofit/>
          </a:bodyPr>
          <a:lstStyle/>
          <a:p>
            <a:r>
              <a:rPr lang="en-IE" sz="5400" dirty="0"/>
              <a:t>Analysing Texts using Python</a:t>
            </a:r>
          </a:p>
        </p:txBody>
      </p:sp>
      <p:sp>
        <p:nvSpPr>
          <p:cNvPr id="3" name="Subtitle 2">
            <a:extLst>
              <a:ext uri="{FF2B5EF4-FFF2-40B4-BE49-F238E27FC236}">
                <a16:creationId xmlns:a16="http://schemas.microsoft.com/office/drawing/2014/main" id="{F718F250-EB2A-0680-C468-85DD03C9C35E}"/>
              </a:ext>
            </a:extLst>
          </p:cNvPr>
          <p:cNvSpPr>
            <a:spLocks noGrp="1"/>
          </p:cNvSpPr>
          <p:nvPr>
            <p:ph type="subTitle" idx="1"/>
          </p:nvPr>
        </p:nvSpPr>
        <p:spPr>
          <a:xfrm>
            <a:off x="817905" y="2587180"/>
            <a:ext cx="3734014" cy="1321416"/>
          </a:xfrm>
        </p:spPr>
        <p:txBody>
          <a:bodyPr>
            <a:normAutofit fontScale="92500" lnSpcReduction="20000"/>
          </a:bodyPr>
          <a:lstStyle/>
          <a:p>
            <a:r>
              <a:rPr lang="en-IE" sz="3500" dirty="0"/>
              <a:t>Computer Science</a:t>
            </a:r>
          </a:p>
          <a:p>
            <a:r>
              <a:rPr lang="en-IE" sz="3500" dirty="0"/>
              <a:t>Worksheet 1 </a:t>
            </a:r>
            <a:r>
              <a:rPr lang="en-IE" sz="3500"/>
              <a:t>– Handling Full </a:t>
            </a:r>
            <a:r>
              <a:rPr lang="en-IE" sz="3500" dirty="0"/>
              <a:t>Texts</a:t>
            </a:r>
          </a:p>
          <a:p>
            <a:pPr algn="l"/>
            <a:endParaRPr lang="en-IE" dirty="0"/>
          </a:p>
        </p:txBody>
      </p:sp>
      <p:sp>
        <p:nvSpPr>
          <p:cNvPr id="2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and person in white coats&#10;&#10;Description automatically generated">
            <a:extLst>
              <a:ext uri="{FF2B5EF4-FFF2-40B4-BE49-F238E27FC236}">
                <a16:creationId xmlns:a16="http://schemas.microsoft.com/office/drawing/2014/main" id="{11307E9A-FA42-9E16-6244-F9BE4C53CBC7}"/>
              </a:ext>
            </a:extLst>
          </p:cNvPr>
          <p:cNvPicPr>
            <a:picLocks noChangeAspect="1"/>
          </p:cNvPicPr>
          <p:nvPr/>
        </p:nvPicPr>
        <p:blipFill rotWithShape="1">
          <a:blip r:embed="rId3">
            <a:extLst>
              <a:ext uri="{28A0092B-C50C-407E-A947-70E740481C1C}">
                <a14:useLocalDpi xmlns:a14="http://schemas.microsoft.com/office/drawing/2010/main" val="0"/>
              </a:ext>
            </a:extLst>
          </a:blip>
          <a:srcRect l="14057" r="2952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Box 7">
            <a:extLst>
              <a:ext uri="{FF2B5EF4-FFF2-40B4-BE49-F238E27FC236}">
                <a16:creationId xmlns:a16="http://schemas.microsoft.com/office/drawing/2014/main" id="{43395A41-41FC-E483-99B4-0B545DF7D24E}"/>
              </a:ext>
            </a:extLst>
          </p:cNvPr>
          <p:cNvSpPr txBox="1"/>
          <p:nvPr/>
        </p:nvSpPr>
        <p:spPr>
          <a:xfrm>
            <a:off x="206727" y="4583078"/>
            <a:ext cx="4631653" cy="800219"/>
          </a:xfrm>
          <a:prstGeom prst="rect">
            <a:avLst/>
          </a:prstGeom>
          <a:noFill/>
        </p:spPr>
        <p:txBody>
          <a:bodyPr wrap="square">
            <a:spAutoFit/>
          </a:bodyPr>
          <a:lstStyle/>
          <a:p>
            <a:pPr algn="l"/>
            <a:endParaRPr lang="en-IE" dirty="0"/>
          </a:p>
          <a:p>
            <a:pPr algn="l"/>
            <a:r>
              <a:rPr lang="en-IE" sz="1400" dirty="0"/>
              <a:t>Slides created by Áine Rourke. Worksheets and Code by Dr. Derek Greene  (</a:t>
            </a:r>
            <a:r>
              <a:rPr lang="en-IE" sz="1400" dirty="0">
                <a:hlinkClick r:id="rId4"/>
              </a:rPr>
              <a:t>under CC-BY-NC licence</a:t>
            </a:r>
            <a:r>
              <a:rPr lang="en-IE" sz="1400" dirty="0"/>
              <a:t>) </a:t>
            </a:r>
          </a:p>
        </p:txBody>
      </p:sp>
      <p:pic>
        <p:nvPicPr>
          <p:cNvPr id="9" name="Picture 8" descr="A book with a wifi symbol&#10;&#10;Description automatically generated">
            <a:extLst>
              <a:ext uri="{FF2B5EF4-FFF2-40B4-BE49-F238E27FC236}">
                <a16:creationId xmlns:a16="http://schemas.microsoft.com/office/drawing/2014/main" id="{5ED15096-986D-798A-C0BD-6695E8DDEF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0059" y="5721086"/>
            <a:ext cx="1119144" cy="884124"/>
          </a:xfrm>
          <a:prstGeom prst="rect">
            <a:avLst/>
          </a:prstGeom>
        </p:spPr>
      </p:pic>
      <p:pic>
        <p:nvPicPr>
          <p:cNvPr id="10" name="Picture 2">
            <a:extLst>
              <a:ext uri="{FF2B5EF4-FFF2-40B4-BE49-F238E27FC236}">
                <a16:creationId xmlns:a16="http://schemas.microsoft.com/office/drawing/2014/main" id="{D0E0C9FD-5B25-C4FF-7D7E-A9F5004FE8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006" y="5761841"/>
            <a:ext cx="1905665" cy="7848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for a company&#10;&#10;Description automatically generated">
            <a:extLst>
              <a:ext uri="{FF2B5EF4-FFF2-40B4-BE49-F238E27FC236}">
                <a16:creationId xmlns:a16="http://schemas.microsoft.com/office/drawing/2014/main" id="{FDA6E90C-E8ED-7AAB-50A7-7C4A969E54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4711" y="5721086"/>
            <a:ext cx="1794415" cy="1215717"/>
          </a:xfrm>
          <a:prstGeom prst="rect">
            <a:avLst/>
          </a:prstGeom>
        </p:spPr>
      </p:pic>
    </p:spTree>
    <p:extLst>
      <p:ext uri="{BB962C8B-B14F-4D97-AF65-F5344CB8AC3E}">
        <p14:creationId xmlns:p14="http://schemas.microsoft.com/office/powerpoint/2010/main" val="4103808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Graphic 25" descr="Bar chart">
            <a:extLst>
              <a:ext uri="{FF2B5EF4-FFF2-40B4-BE49-F238E27FC236}">
                <a16:creationId xmlns:a16="http://schemas.microsoft.com/office/drawing/2014/main" id="{788D2B65-CD15-E510-E691-18D43E4602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147" name="Freeform: Shape 146">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EB1DE96-FA22-0D9B-8BE8-3A2621B5CD14}"/>
              </a:ext>
            </a:extLst>
          </p:cNvPr>
          <p:cNvSpPr>
            <a:spLocks noGrp="1"/>
          </p:cNvSpPr>
          <p:nvPr>
            <p:ph type="title"/>
          </p:nvPr>
        </p:nvSpPr>
        <p:spPr>
          <a:xfrm>
            <a:off x="5843090" y="38520"/>
            <a:ext cx="5337270" cy="1835911"/>
          </a:xfrm>
        </p:spPr>
        <p:txBody>
          <a:bodyPr vert="horz" lIns="91440" tIns="45720" rIns="91440" bIns="45720" rtlCol="0" anchor="b">
            <a:normAutofit/>
          </a:bodyPr>
          <a:lstStyle/>
          <a:p>
            <a:r>
              <a:rPr lang="en-US" sz="5400" kern="1200">
                <a:solidFill>
                  <a:srgbClr val="FFFFFF"/>
                </a:solidFill>
                <a:latin typeface="+mj-lt"/>
                <a:ea typeface="+mj-ea"/>
                <a:cs typeface="+mj-cs"/>
              </a:rPr>
              <a:t>Graphing</a:t>
            </a:r>
            <a:r>
              <a:rPr lang="en-US" sz="5400">
                <a:solidFill>
                  <a:srgbClr val="FFFFFF"/>
                </a:solidFill>
              </a:rPr>
              <a:t> using mathplotlib</a:t>
            </a:r>
            <a:endParaRPr lang="en-US" sz="5400" kern="1200">
              <a:solidFill>
                <a:srgbClr val="FFFFFF"/>
              </a:solidFill>
              <a:latin typeface="+mj-lt"/>
              <a:ea typeface="+mj-ea"/>
              <a:cs typeface="+mj-cs"/>
            </a:endParaRPr>
          </a:p>
        </p:txBody>
      </p:sp>
      <p:sp>
        <p:nvSpPr>
          <p:cNvPr id="148"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7" name="Title 1">
            <a:extLst>
              <a:ext uri="{FF2B5EF4-FFF2-40B4-BE49-F238E27FC236}">
                <a16:creationId xmlns:a16="http://schemas.microsoft.com/office/drawing/2014/main" id="{B34C4931-F6A4-AEFB-0FBA-094D288A4137}"/>
              </a:ext>
            </a:extLst>
          </p:cNvPr>
          <p:cNvGraphicFramePr/>
          <p:nvPr>
            <p:extLst>
              <p:ext uri="{D42A27DB-BD31-4B8C-83A1-F6EECF244321}">
                <p14:modId xmlns:p14="http://schemas.microsoft.com/office/powerpoint/2010/main" val="3967666327"/>
              </p:ext>
            </p:extLst>
          </p:nvPr>
        </p:nvGraphicFramePr>
        <p:xfrm>
          <a:off x="5416035" y="2069559"/>
          <a:ext cx="6499424" cy="47490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09281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92EB8E-7E78-FE2D-043A-979D7411F16B}"/>
              </a:ext>
            </a:extLst>
          </p:cNvPr>
          <p:cNvSpPr>
            <a:spLocks noGrp="1"/>
          </p:cNvSpPr>
          <p:nvPr>
            <p:ph type="title"/>
          </p:nvPr>
        </p:nvSpPr>
        <p:spPr>
          <a:xfrm>
            <a:off x="841248" y="256032"/>
            <a:ext cx="10506456" cy="1014984"/>
          </a:xfrm>
        </p:spPr>
        <p:txBody>
          <a:bodyPr anchor="b">
            <a:normAutofit/>
          </a:bodyPr>
          <a:lstStyle/>
          <a:p>
            <a:r>
              <a:rPr lang="en-US" dirty="0"/>
              <a:t>Bonus Task……</a:t>
            </a:r>
          </a:p>
        </p:txBody>
      </p:sp>
      <p:sp>
        <p:nvSpPr>
          <p:cNvPr id="13" name="Rectangle 12">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6DDE23D-97F7-752B-CC7B-0599386DEB0A}"/>
              </a:ext>
            </a:extLst>
          </p:cNvPr>
          <p:cNvSpPr>
            <a:spLocks noGrp="1"/>
          </p:cNvSpPr>
          <p:nvPr>
            <p:ph idx="1"/>
          </p:nvPr>
        </p:nvSpPr>
        <p:spPr>
          <a:xfrm>
            <a:off x="922735" y="2148574"/>
            <a:ext cx="10415969" cy="999455"/>
          </a:xfrm>
        </p:spPr>
        <p:txBody>
          <a:bodyPr/>
          <a:lstStyle/>
          <a:p>
            <a:pPr marL="226314" indent="-226314" defTabSz="905256">
              <a:spcBef>
                <a:spcPts val="990"/>
              </a:spcBef>
            </a:pPr>
            <a:r>
              <a:rPr lang="en-US" sz="2772" kern="1200" dirty="0">
                <a:solidFill>
                  <a:schemeClr val="tx1"/>
                </a:solidFill>
                <a:latin typeface="+mn-lt"/>
                <a:ea typeface="+mn-ea"/>
                <a:cs typeface="+mn-cs"/>
              </a:rPr>
              <a:t>Compare the 3 texts you have downloaded - use the same programs to analyse these.</a:t>
            </a:r>
            <a:endParaRPr lang="en-US" dirty="0"/>
          </a:p>
        </p:txBody>
      </p:sp>
      <p:sp>
        <p:nvSpPr>
          <p:cNvPr id="4" name="Title 1">
            <a:extLst>
              <a:ext uri="{FF2B5EF4-FFF2-40B4-BE49-F238E27FC236}">
                <a16:creationId xmlns:a16="http://schemas.microsoft.com/office/drawing/2014/main" id="{E64088F9-AE6F-5C87-0B81-DADC6C26A164}"/>
              </a:ext>
            </a:extLst>
          </p:cNvPr>
          <p:cNvSpPr txBox="1">
            <a:spLocks/>
          </p:cNvSpPr>
          <p:nvPr/>
        </p:nvSpPr>
        <p:spPr>
          <a:xfrm>
            <a:off x="838200" y="3416102"/>
            <a:ext cx="10415969" cy="13130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05256">
              <a:spcAft>
                <a:spcPts val="600"/>
              </a:spcAft>
            </a:pPr>
            <a:r>
              <a:rPr lang="en-US" sz="4356" kern="1200" dirty="0">
                <a:solidFill>
                  <a:schemeClr val="tx1"/>
                </a:solidFill>
                <a:latin typeface="+mj-lt"/>
                <a:ea typeface="+mj-ea"/>
                <a:cs typeface="+mj-cs"/>
              </a:rPr>
              <a:t>Double Bonus Task……</a:t>
            </a:r>
            <a:endParaRPr lang="en-US" dirty="0"/>
          </a:p>
        </p:txBody>
      </p:sp>
      <p:sp>
        <p:nvSpPr>
          <p:cNvPr id="5" name="Content Placeholder 2">
            <a:extLst>
              <a:ext uri="{FF2B5EF4-FFF2-40B4-BE49-F238E27FC236}">
                <a16:creationId xmlns:a16="http://schemas.microsoft.com/office/drawing/2014/main" id="{A77457AA-4FBA-79CF-3ED3-543D4E19C892}"/>
              </a:ext>
            </a:extLst>
          </p:cNvPr>
          <p:cNvSpPr txBox="1">
            <a:spLocks/>
          </p:cNvSpPr>
          <p:nvPr/>
        </p:nvSpPr>
        <p:spPr>
          <a:xfrm>
            <a:off x="937831" y="5062026"/>
            <a:ext cx="10415969" cy="999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314" indent="-226314" defTabSz="905256">
              <a:spcBef>
                <a:spcPts val="990"/>
              </a:spcBef>
            </a:pPr>
            <a:r>
              <a:rPr lang="en-US" sz="2772" kern="1200" dirty="0">
                <a:solidFill>
                  <a:schemeClr val="tx1"/>
                </a:solidFill>
                <a:latin typeface="+mn-lt"/>
                <a:ea typeface="+mn-ea"/>
                <a:cs typeface="+mn-cs"/>
              </a:rPr>
              <a:t>Can you go to </a:t>
            </a:r>
            <a:r>
              <a:rPr lang="en-US" sz="2772" i="1" kern="1200" dirty="0">
                <a:solidFill>
                  <a:schemeClr val="tx1"/>
                </a:solidFill>
                <a:latin typeface="+mn-lt"/>
                <a:ea typeface="+mn-ea"/>
                <a:cs typeface="+mn-cs"/>
              </a:rPr>
              <a:t>Project Gutenberg </a:t>
            </a:r>
            <a:r>
              <a:rPr lang="en-US" sz="2772" kern="1200" dirty="0">
                <a:solidFill>
                  <a:schemeClr val="tx1"/>
                </a:solidFill>
                <a:latin typeface="+mn-lt"/>
                <a:ea typeface="+mn-ea"/>
                <a:cs typeface="+mn-cs"/>
              </a:rPr>
              <a:t>and download another book and analyse it? </a:t>
            </a:r>
            <a:endParaRPr lang="en-US" dirty="0"/>
          </a:p>
        </p:txBody>
      </p:sp>
    </p:spTree>
    <p:extLst>
      <p:ext uri="{BB962C8B-B14F-4D97-AF65-F5344CB8AC3E}">
        <p14:creationId xmlns:p14="http://schemas.microsoft.com/office/powerpoint/2010/main" val="1022678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E44721-8613-568A-B891-D8F0473BA0B3}"/>
              </a:ext>
            </a:extLst>
          </p:cNvPr>
          <p:cNvSpPr txBox="1"/>
          <p:nvPr/>
        </p:nvSpPr>
        <p:spPr>
          <a:xfrm>
            <a:off x="5511800" y="1056292"/>
            <a:ext cx="6096000" cy="3170099"/>
          </a:xfrm>
          <a:prstGeom prst="rect">
            <a:avLst/>
          </a:prstGeom>
          <a:noFill/>
        </p:spPr>
        <p:txBody>
          <a:bodyPr wrap="square">
            <a:spAutoFit/>
          </a:bodyPr>
          <a:lstStyle/>
          <a:p>
            <a:r>
              <a:rPr kumimoji="0" lang="en-US" altLang="en-US" sz="2000" b="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The Novel Analytics Project materials are</a:t>
            </a:r>
            <a:r>
              <a:rPr lang="en-IE" sz="2000" b="0" i="0" dirty="0">
                <a:effectLst/>
                <a:latin typeface="Open sans" panose="020B0606030504020204" pitchFamily="34" charset="0"/>
                <a:ea typeface="Open sans" panose="020B0606030504020204" pitchFamily="34" charset="0"/>
                <a:cs typeface="Open sans" panose="020B0606030504020204" pitchFamily="34" charset="0"/>
              </a:rPr>
              <a:t> licensed under a </a:t>
            </a:r>
            <a:r>
              <a:rPr lang="en-IE" sz="2000" b="0" i="0" u="sng" dirty="0">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Creative Commons Attribution-Non-Commercial 4.0 International License</a:t>
            </a:r>
            <a:r>
              <a:rPr lang="en-IE" sz="2000" b="0" i="0" dirty="0">
                <a:effectLst/>
                <a:latin typeface="Open sans" panose="020B0606030504020204" pitchFamily="34" charset="0"/>
                <a:ea typeface="Open sans" panose="020B0606030504020204" pitchFamily="34" charset="0"/>
                <a:cs typeface="Open sans" panose="020B0606030504020204" pitchFamily="34" charset="0"/>
              </a:rPr>
              <a:t>. You are free to adapt and remix the slides and worksheets provided you give credit to the creators and do not use them for commercial purposes. Permissions beyond the scope of this license may be available </a:t>
            </a:r>
            <a:r>
              <a:rPr lang="en-IE" sz="2000" b="0" i="0" u="sng" dirty="0">
                <a:effectLst/>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here</a:t>
            </a:r>
            <a:r>
              <a:rPr lang="en-IE" sz="2000" b="0" i="0" dirty="0">
                <a:effectLst/>
                <a:latin typeface="Open sans" panose="020B0606030504020204" pitchFamily="34" charset="0"/>
                <a:ea typeface="Open sans" panose="020B0606030504020204" pitchFamily="34" charset="0"/>
                <a:cs typeface="Open sans" panose="020B0606030504020204" pitchFamily="34" charset="0"/>
              </a:rPr>
              <a:t>.</a:t>
            </a:r>
            <a:r>
              <a:rPr kumimoji="0" lang="en-US" altLang="en-US" sz="2000" b="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This work is licensed under a </a:t>
            </a:r>
            <a:r>
              <a:rPr kumimoji="0" lang="en-US" altLang="en-US" sz="2000" b="0" i="0" u="none" strike="noStrike" cap="none" normalizeH="0" baseline="0" dirty="0">
                <a:ln>
                  <a:noFill/>
                </a:ln>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Creative Commons Attribution-</a:t>
            </a:r>
            <a:r>
              <a:rPr kumimoji="0" lang="en-US" altLang="en-US" sz="2000" b="0" i="0" u="none" strike="noStrike" cap="none" normalizeH="0" baseline="0" dirty="0" err="1">
                <a:ln>
                  <a:noFill/>
                </a:ln>
                <a:solidFill>
                  <a:srgbClr val="0563C1"/>
                </a:solidFill>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NonCommercial</a:t>
            </a:r>
            <a:r>
              <a:rPr kumimoji="0" lang="en-US" altLang="en-US" sz="2000" b="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hlinkClick r:id="rId2">
                  <a:extLst>
                    <a:ext uri="{A12FA001-AC4F-418D-AE19-62706E023703}">
                      <ahyp:hlinkClr xmlns:ahyp="http://schemas.microsoft.com/office/drawing/2018/hyperlinkcolor" val="tx"/>
                    </a:ext>
                  </a:extLst>
                </a:hlinkClick>
              </a:rPr>
              <a:t> 4.0 International License</a:t>
            </a:r>
            <a:r>
              <a:rPr kumimoji="0" lang="en-US" altLang="en-US" sz="2000" b="0" i="0" u="none" strike="noStrike" cap="none" normalizeH="0" baseline="0" dirty="0">
                <a:ln>
                  <a:noFill/>
                </a:ln>
                <a:effectLst/>
                <a:latin typeface="Open sans" panose="020B0606030504020204" pitchFamily="34" charset="0"/>
                <a:ea typeface="Open sans" panose="020B0606030504020204" pitchFamily="34" charset="0"/>
                <a:cs typeface="Open sans" panose="020B0606030504020204" pitchFamily="34" charset="0"/>
              </a:rPr>
              <a:t>. </a:t>
            </a:r>
            <a:endParaRPr lang="en-IE"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30DC102A-8FA3-B32E-A914-7146887B7F3A}"/>
              </a:ext>
            </a:extLst>
          </p:cNvPr>
          <p:cNvSpPr txBox="1"/>
          <p:nvPr/>
        </p:nvSpPr>
        <p:spPr>
          <a:xfrm>
            <a:off x="5511800" y="4743461"/>
            <a:ext cx="6096000" cy="646331"/>
          </a:xfrm>
          <a:prstGeom prst="rect">
            <a:avLst/>
          </a:prstGeom>
          <a:noFill/>
        </p:spPr>
        <p:txBody>
          <a:bodyPr wrap="square">
            <a:spAutoFit/>
          </a:bodyPr>
          <a:lstStyle/>
          <a:p>
            <a:pPr algn="l"/>
            <a:r>
              <a:rPr lang="en-IE" sz="1800" dirty="0">
                <a:latin typeface="Open sans" panose="020B0606030504020204" pitchFamily="34" charset="0"/>
                <a:ea typeface="Open sans" panose="020B0606030504020204" pitchFamily="34" charset="0"/>
                <a:cs typeface="Open sans" panose="020B0606030504020204" pitchFamily="34" charset="0"/>
              </a:rPr>
              <a:t>Slides Created by Áine Rourke. Worksheets and Code by Dr. Derek Greene.  (</a:t>
            </a:r>
            <a:r>
              <a:rPr lang="en-IE" sz="1800" dirty="0">
                <a:latin typeface="Open sans" panose="020B0606030504020204" pitchFamily="34" charset="0"/>
                <a:ea typeface="Open sans" panose="020B0606030504020204" pitchFamily="34" charset="0"/>
                <a:cs typeface="Open sans" panose="020B0606030504020204" pitchFamily="34" charset="0"/>
                <a:hlinkClick r:id="rId4"/>
              </a:rPr>
              <a:t>under CC-BY-NC licence</a:t>
            </a:r>
            <a:r>
              <a:rPr lang="en-IE" sz="18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6" name="Picture 2">
            <a:extLst>
              <a:ext uri="{FF2B5EF4-FFF2-40B4-BE49-F238E27FC236}">
                <a16:creationId xmlns:a16="http://schemas.microsoft.com/office/drawing/2014/main" id="{5E68EA27-D7B7-05F9-C1EF-D2623EE7C8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400" y="1036404"/>
            <a:ext cx="3428625" cy="14121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ook with a wifi symbol&#10;&#10;Description automatically generated">
            <a:extLst>
              <a:ext uri="{FF2B5EF4-FFF2-40B4-BE49-F238E27FC236}">
                <a16:creationId xmlns:a16="http://schemas.microsoft.com/office/drawing/2014/main" id="{0EDFE72B-BB0D-6CD0-CE68-A18E8C13B4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7766" y="4650590"/>
            <a:ext cx="1871397" cy="1478404"/>
          </a:xfrm>
          <a:prstGeom prst="rect">
            <a:avLst/>
          </a:prstGeom>
        </p:spPr>
      </p:pic>
      <p:pic>
        <p:nvPicPr>
          <p:cNvPr id="8" name="Picture 7" descr="A logo for a company&#10;&#10;Description automatically generated">
            <a:extLst>
              <a:ext uri="{FF2B5EF4-FFF2-40B4-BE49-F238E27FC236}">
                <a16:creationId xmlns:a16="http://schemas.microsoft.com/office/drawing/2014/main" id="{6F15358E-51E9-927F-8960-D92462ABCA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400" y="2595642"/>
            <a:ext cx="3033131" cy="2054948"/>
          </a:xfrm>
          <a:prstGeom prst="rect">
            <a:avLst/>
          </a:prstGeom>
        </p:spPr>
      </p:pic>
    </p:spTree>
    <p:extLst>
      <p:ext uri="{BB962C8B-B14F-4D97-AF65-F5344CB8AC3E}">
        <p14:creationId xmlns:p14="http://schemas.microsoft.com/office/powerpoint/2010/main" val="2265938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CBDF5-0787-B88A-B654-F27FDD6F8BFD}"/>
              </a:ext>
            </a:extLst>
          </p:cNvPr>
          <p:cNvSpPr>
            <a:spLocks noGrp="1"/>
          </p:cNvSpPr>
          <p:nvPr>
            <p:ph type="ctrTitle"/>
          </p:nvPr>
        </p:nvSpPr>
        <p:spPr>
          <a:xfrm>
            <a:off x="6287183" y="708917"/>
            <a:ext cx="5334930" cy="887907"/>
          </a:xfrm>
        </p:spPr>
        <p:txBody>
          <a:bodyPr vert="horz" lIns="91440" tIns="45720" rIns="91440" bIns="45720" rtlCol="0">
            <a:normAutofit fontScale="90000"/>
          </a:bodyPr>
          <a:lstStyle/>
          <a:p>
            <a:r>
              <a:rPr lang="en-US" kern="1200" dirty="0">
                <a:latin typeface="+mj-lt"/>
                <a:ea typeface="+mj-ea"/>
                <a:cs typeface="+mj-cs"/>
              </a:rPr>
              <a:t>What first?</a:t>
            </a:r>
          </a:p>
        </p:txBody>
      </p:sp>
      <p:sp>
        <p:nvSpPr>
          <p:cNvPr id="3" name="Subtitle 2">
            <a:extLst>
              <a:ext uri="{FF2B5EF4-FFF2-40B4-BE49-F238E27FC236}">
                <a16:creationId xmlns:a16="http://schemas.microsoft.com/office/drawing/2014/main" id="{14E02D41-E275-4F31-EA7F-AE302BD1FF3A}"/>
              </a:ext>
            </a:extLst>
          </p:cNvPr>
          <p:cNvSpPr>
            <a:spLocks noGrp="1"/>
          </p:cNvSpPr>
          <p:nvPr>
            <p:ph type="subTitle" idx="1"/>
          </p:nvPr>
        </p:nvSpPr>
        <p:spPr>
          <a:xfrm>
            <a:off x="6318004" y="1627253"/>
            <a:ext cx="5334931" cy="1362527"/>
          </a:xfrm>
        </p:spPr>
        <p:txBody>
          <a:bodyPr>
            <a:normAutofit/>
          </a:bodyPr>
          <a:lstStyle/>
          <a:p>
            <a:pPr defTabSz="731520">
              <a:spcBef>
                <a:spcPts val="800"/>
              </a:spcBef>
            </a:pPr>
            <a:r>
              <a:rPr lang="en-IE" kern="1200" dirty="0">
                <a:latin typeface="+mn-lt"/>
                <a:ea typeface="+mn-ea"/>
                <a:cs typeface="+mn-cs"/>
              </a:rPr>
              <a:t>First, we need a text to work with. We will be looking at </a:t>
            </a:r>
            <a:r>
              <a:rPr lang="en-IE" i="1" kern="1200" dirty="0">
                <a:latin typeface="+mn-lt"/>
                <a:ea typeface="+mn-ea"/>
                <a:cs typeface="+mn-cs"/>
              </a:rPr>
              <a:t>Pride and Prejudice</a:t>
            </a:r>
            <a:r>
              <a:rPr lang="en-IE" kern="1200" dirty="0">
                <a:latin typeface="+mn-lt"/>
                <a:ea typeface="+mn-ea"/>
                <a:cs typeface="+mn-cs"/>
              </a:rPr>
              <a:t>……a classic novel!</a:t>
            </a:r>
            <a:endParaRPr lang="en-IE" dirty="0"/>
          </a:p>
        </p:txBody>
      </p:sp>
      <p:sp>
        <p:nvSpPr>
          <p:cNvPr id="23" name="Freeform: Shape 22">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A book open on a table&#10;&#10;Description automatically generated">
            <a:extLst>
              <a:ext uri="{FF2B5EF4-FFF2-40B4-BE49-F238E27FC236}">
                <a16:creationId xmlns:a16="http://schemas.microsoft.com/office/drawing/2014/main" id="{198F58DB-5374-0EBC-67DF-C0AB171E89F5}"/>
              </a:ext>
            </a:extLst>
          </p:cNvPr>
          <p:cNvPicPr>
            <a:picLocks noChangeAspect="1"/>
          </p:cNvPicPr>
          <p:nvPr/>
        </p:nvPicPr>
        <p:blipFill rotWithShape="1">
          <a:blip r:embed="rId2">
            <a:extLst>
              <a:ext uri="{28A0092B-C50C-407E-A947-70E740481C1C}">
                <a14:useLocalDpi xmlns:a14="http://schemas.microsoft.com/office/drawing/2010/main" val="0"/>
              </a:ext>
            </a:extLst>
          </a:blip>
          <a:srcRect l="22651" r="19098"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3" name="Freeform: Shape 32">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101D314C-AD1F-179D-2E5C-B591081CB262}"/>
              </a:ext>
            </a:extLst>
          </p:cNvPr>
          <p:cNvSpPr txBox="1"/>
          <p:nvPr/>
        </p:nvSpPr>
        <p:spPr>
          <a:xfrm>
            <a:off x="6231808" y="3296183"/>
            <a:ext cx="5474771" cy="2539157"/>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228600" indent="-228600" algn="just" defTabSz="731520">
              <a:spcAft>
                <a:spcPts val="600"/>
              </a:spcAft>
              <a:buFont typeface="Arial" panose="020B0604020202020204" pitchFamily="34" charset="0"/>
              <a:buChar char="•"/>
            </a:pPr>
            <a:r>
              <a:rPr lang="en-IE" sz="2400" kern="1200" dirty="0">
                <a:solidFill>
                  <a:schemeClr val="tx1"/>
                </a:solidFill>
                <a:latin typeface="+mn-lt"/>
                <a:ea typeface="+mn-ea"/>
                <a:cs typeface="+mn-cs"/>
              </a:rPr>
              <a:t>Go to </a:t>
            </a:r>
            <a:r>
              <a:rPr lang="en-IE" sz="2400" dirty="0">
                <a:solidFill>
                  <a:schemeClr val="tx1"/>
                </a:solidFill>
                <a:hlinkClick r:id="rId3"/>
              </a:rPr>
              <a:t>www.novelanalytics.ie</a:t>
            </a:r>
            <a:r>
              <a:rPr lang="en-IE" sz="2400" dirty="0">
                <a:solidFill>
                  <a:schemeClr val="tx1"/>
                </a:solidFill>
              </a:rPr>
              <a:t> in Teams</a:t>
            </a:r>
            <a:endParaRPr lang="en-IE" sz="2400" kern="1200" dirty="0">
              <a:solidFill>
                <a:schemeClr val="tx1"/>
              </a:solidFill>
              <a:latin typeface="+mn-lt"/>
              <a:ea typeface="+mn-ea"/>
              <a:cs typeface="+mn-cs"/>
            </a:endParaRPr>
          </a:p>
          <a:p>
            <a:pPr marL="228600" indent="-228600" algn="just" defTabSz="731520">
              <a:spcAft>
                <a:spcPts val="600"/>
              </a:spcAft>
              <a:buFont typeface="Arial" panose="020B0604020202020204" pitchFamily="34" charset="0"/>
              <a:buChar char="•"/>
            </a:pPr>
            <a:r>
              <a:rPr lang="en-IE" sz="2400" kern="1200" dirty="0">
                <a:solidFill>
                  <a:schemeClr val="tx1"/>
                </a:solidFill>
                <a:latin typeface="+mn-lt"/>
                <a:ea typeface="+mn-ea"/>
                <a:cs typeface="+mn-cs"/>
              </a:rPr>
              <a:t>Download the file from the Cultural Analytics </a:t>
            </a:r>
            <a:r>
              <a:rPr lang="en-IE" sz="2400" dirty="0">
                <a:solidFill>
                  <a:schemeClr val="tx1"/>
                </a:solidFill>
              </a:rPr>
              <a:t>folder</a:t>
            </a:r>
            <a:endParaRPr lang="en-IE" sz="2400" kern="1200" dirty="0">
              <a:solidFill>
                <a:schemeClr val="tx1"/>
              </a:solidFill>
              <a:latin typeface="+mn-lt"/>
              <a:cs typeface="Calibri"/>
            </a:endParaRPr>
          </a:p>
          <a:p>
            <a:pPr marL="228600" indent="-228600" algn="just" defTabSz="731520">
              <a:spcAft>
                <a:spcPts val="600"/>
              </a:spcAft>
              <a:buFont typeface="Arial" panose="020B0604020202020204" pitchFamily="34" charset="0"/>
              <a:buChar char="•"/>
            </a:pPr>
            <a:r>
              <a:rPr lang="en-IE" sz="2400" kern="1200" dirty="0">
                <a:solidFill>
                  <a:schemeClr val="tx1"/>
                </a:solidFill>
                <a:latin typeface="+mn-lt"/>
                <a:ea typeface="+mn-ea"/>
                <a:cs typeface="+mn-cs"/>
              </a:rPr>
              <a:t>Save it in a file on your desktop</a:t>
            </a:r>
          </a:p>
          <a:p>
            <a:pPr marL="228600" indent="-228600" algn="just" defTabSz="731520">
              <a:spcAft>
                <a:spcPts val="600"/>
              </a:spcAft>
              <a:buFont typeface="Arial" panose="020B0604020202020204" pitchFamily="34" charset="0"/>
              <a:buChar char="•"/>
            </a:pPr>
            <a:r>
              <a:rPr lang="en-IE" sz="2400" kern="1200" dirty="0">
                <a:solidFill>
                  <a:schemeClr val="tx1"/>
                </a:solidFill>
                <a:latin typeface="+mn-lt"/>
                <a:ea typeface="+mn-ea"/>
                <a:cs typeface="+mn-cs"/>
              </a:rPr>
              <a:t>Copy and paste the file directory to Thonny</a:t>
            </a:r>
            <a:endParaRPr lang="en-IE" sz="2400" dirty="0">
              <a:solidFill>
                <a:schemeClr val="tx1"/>
              </a:solidFill>
            </a:endParaRPr>
          </a:p>
        </p:txBody>
      </p:sp>
    </p:spTree>
    <p:extLst>
      <p:ext uri="{BB962C8B-B14F-4D97-AF65-F5344CB8AC3E}">
        <p14:creationId xmlns:p14="http://schemas.microsoft.com/office/powerpoint/2010/main" val="122342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25835B8-4C21-CCAE-8C13-601DE4E71964}"/>
              </a:ext>
            </a:extLst>
          </p:cNvPr>
          <p:cNvSpPr>
            <a:spLocks noGrp="1"/>
          </p:cNvSpPr>
          <p:nvPr>
            <p:ph type="ctrTitle"/>
          </p:nvPr>
        </p:nvSpPr>
        <p:spPr>
          <a:xfrm>
            <a:off x="1070024" y="1253447"/>
            <a:ext cx="5221185" cy="809019"/>
          </a:xfrm>
        </p:spPr>
        <p:txBody>
          <a:bodyPr anchor="b">
            <a:normAutofit fontScale="90000"/>
          </a:bodyPr>
          <a:lstStyle/>
          <a:p>
            <a:r>
              <a:rPr lang="en-IE" dirty="0"/>
              <a:t>Libraries……</a:t>
            </a:r>
          </a:p>
        </p:txBody>
      </p:sp>
      <p:sp>
        <p:nvSpPr>
          <p:cNvPr id="3" name="Subtitle 2">
            <a:extLst>
              <a:ext uri="{FF2B5EF4-FFF2-40B4-BE49-F238E27FC236}">
                <a16:creationId xmlns:a16="http://schemas.microsoft.com/office/drawing/2014/main" id="{9AA4E62D-32E7-2904-6CF4-1036107604A4}"/>
              </a:ext>
            </a:extLst>
          </p:cNvPr>
          <p:cNvSpPr>
            <a:spLocks noGrp="1"/>
          </p:cNvSpPr>
          <p:nvPr>
            <p:ph type="subTitle" idx="1"/>
          </p:nvPr>
        </p:nvSpPr>
        <p:spPr>
          <a:xfrm>
            <a:off x="931793" y="2555233"/>
            <a:ext cx="5221185" cy="2102108"/>
          </a:xfrm>
        </p:spPr>
        <p:txBody>
          <a:bodyPr anchor="t">
            <a:noAutofit/>
          </a:bodyPr>
          <a:lstStyle/>
          <a:p>
            <a:r>
              <a:rPr lang="en-IE" dirty="0"/>
              <a:t>Libraries in python allow us to use specific tools. If the aim of this is to produce graphs what tool might be useful?</a:t>
            </a:r>
          </a:p>
          <a:p>
            <a:r>
              <a:rPr lang="en-IE" dirty="0"/>
              <a:t>Import and libraries needed at the beginning of your programme.</a:t>
            </a:r>
          </a:p>
        </p:txBody>
      </p:sp>
      <p:sp>
        <p:nvSpPr>
          <p:cNvPr id="12" name="Freeform: Shape 11">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library with many books on shelves&#10;&#10;Description automatically generated">
            <a:extLst>
              <a:ext uri="{FF2B5EF4-FFF2-40B4-BE49-F238E27FC236}">
                <a16:creationId xmlns:a16="http://schemas.microsoft.com/office/drawing/2014/main" id="{CB220831-DEE8-7959-32C4-6AE46241ED8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51243" y="1588967"/>
            <a:ext cx="4939504" cy="3297119"/>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6" name="Freeform: Shape 15">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7519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ze">
            <a:extLst>
              <a:ext uri="{FF2B5EF4-FFF2-40B4-BE49-F238E27FC236}">
                <a16:creationId xmlns:a16="http://schemas.microsoft.com/office/drawing/2014/main" id="{09CDDB3B-32EC-27A6-74BA-95100878F332}"/>
              </a:ext>
            </a:extLst>
          </p:cNvPr>
          <p:cNvPicPr>
            <a:picLocks noChangeAspect="1"/>
          </p:cNvPicPr>
          <p:nvPr/>
        </p:nvPicPr>
        <p:blipFill rotWithShape="1">
          <a:blip r:embed="rId3"/>
          <a:srcRect l="11369" r="17490"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1" name="Freeform: Shape 10">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EE28DB-8D5C-505E-B768-C6DD9E68BC0E}"/>
              </a:ext>
            </a:extLst>
          </p:cNvPr>
          <p:cNvSpPr>
            <a:spLocks noGrp="1"/>
          </p:cNvSpPr>
          <p:nvPr>
            <p:ph type="title"/>
          </p:nvPr>
        </p:nvSpPr>
        <p:spPr>
          <a:xfrm>
            <a:off x="374904" y="856488"/>
            <a:ext cx="4992624" cy="1243584"/>
          </a:xfrm>
        </p:spPr>
        <p:txBody>
          <a:bodyPr anchor="ctr">
            <a:normAutofit/>
          </a:bodyPr>
          <a:lstStyle/>
          <a:p>
            <a:r>
              <a:rPr lang="en-IE" sz="3400"/>
              <a:t>Dir_path</a:t>
            </a:r>
          </a:p>
        </p:txBody>
      </p:sp>
      <p:sp>
        <p:nvSpPr>
          <p:cNvPr id="15" name="Rectangle 14">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D85F1C6-7A8C-C503-B389-B2B4B644893E}"/>
              </a:ext>
            </a:extLst>
          </p:cNvPr>
          <p:cNvSpPr>
            <a:spLocks noGrp="1"/>
          </p:cNvSpPr>
          <p:nvPr>
            <p:ph idx="1"/>
          </p:nvPr>
        </p:nvSpPr>
        <p:spPr>
          <a:xfrm>
            <a:off x="374904" y="2522950"/>
            <a:ext cx="5452690" cy="1025468"/>
          </a:xfrm>
        </p:spPr>
        <p:txBody>
          <a:bodyPr anchor="t">
            <a:normAutofit lnSpcReduction="10000"/>
          </a:bodyPr>
          <a:lstStyle/>
          <a:p>
            <a:r>
              <a:rPr lang="en-IE" sz="2400" dirty="0"/>
              <a:t>Now let's point the program at the directory with the files we have downloaded</a:t>
            </a:r>
          </a:p>
          <a:p>
            <a:endParaRPr lang="en-IE" sz="2400" dirty="0"/>
          </a:p>
        </p:txBody>
      </p:sp>
      <p:pic>
        <p:nvPicPr>
          <p:cNvPr id="7" name="Picture 6">
            <a:extLst>
              <a:ext uri="{FF2B5EF4-FFF2-40B4-BE49-F238E27FC236}">
                <a16:creationId xmlns:a16="http://schemas.microsoft.com/office/drawing/2014/main" id="{E1C86E2E-9F71-210C-AB20-C1279C181D02}"/>
              </a:ext>
            </a:extLst>
          </p:cNvPr>
          <p:cNvPicPr>
            <a:picLocks noChangeAspect="1"/>
          </p:cNvPicPr>
          <p:nvPr/>
        </p:nvPicPr>
        <p:blipFill>
          <a:blip r:embed="rId4"/>
          <a:stretch>
            <a:fillRect/>
          </a:stretch>
        </p:blipFill>
        <p:spPr>
          <a:xfrm>
            <a:off x="396462" y="4154027"/>
            <a:ext cx="10846746" cy="1281002"/>
          </a:xfrm>
          <a:prstGeom prst="rect">
            <a:avLst/>
          </a:prstGeom>
        </p:spPr>
      </p:pic>
    </p:spTree>
    <p:extLst>
      <p:ext uri="{BB962C8B-B14F-4D97-AF65-F5344CB8AC3E}">
        <p14:creationId xmlns:p14="http://schemas.microsoft.com/office/powerpoint/2010/main" val="128768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A03BC-50F1-6253-C083-34A963CF4BF5}"/>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How many lines are we dealing with?</a:t>
            </a:r>
          </a:p>
        </p:txBody>
      </p:sp>
      <p:sp>
        <p:nvSpPr>
          <p:cNvPr id="3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D9D73BD-A0E1-8D67-3B5E-944B1CA52A62}"/>
              </a:ext>
            </a:extLst>
          </p:cNvPr>
          <p:cNvSpPr txBox="1"/>
          <p:nvPr/>
        </p:nvSpPr>
        <p:spPr>
          <a:xfrm>
            <a:off x="783609" y="4058434"/>
            <a:ext cx="10515600" cy="137337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t>Can you think of another way to print out the number of lines of text, do we normally use this method?</a:t>
            </a:r>
          </a:p>
          <a:p>
            <a:pPr indent="-228600">
              <a:lnSpc>
                <a:spcPct val="90000"/>
              </a:lnSpc>
              <a:spcAft>
                <a:spcPts val="600"/>
              </a:spcAft>
              <a:buFont typeface="Arial" panose="020B0604020202020204" pitchFamily="34" charset="0"/>
              <a:buChar char="•"/>
            </a:pPr>
            <a:r>
              <a:rPr lang="en-US" sz="2200" dirty="0"/>
              <a:t>If you can, comment out this line and code your own.</a:t>
            </a:r>
          </a:p>
        </p:txBody>
      </p:sp>
      <p:pic>
        <p:nvPicPr>
          <p:cNvPr id="5" name="Content Placeholder 4">
            <a:extLst>
              <a:ext uri="{FF2B5EF4-FFF2-40B4-BE49-F238E27FC236}">
                <a16:creationId xmlns:a16="http://schemas.microsoft.com/office/drawing/2014/main" id="{729195D1-5845-81D3-8CAD-311953A890E8}"/>
              </a:ext>
            </a:extLst>
          </p:cNvPr>
          <p:cNvPicPr>
            <a:picLocks noGrp="1" noChangeAspect="1"/>
          </p:cNvPicPr>
          <p:nvPr>
            <p:ph idx="1"/>
          </p:nvPr>
        </p:nvPicPr>
        <p:blipFill rotWithShape="1">
          <a:blip r:embed="rId3"/>
          <a:srcRect t="6199"/>
          <a:stretch/>
        </p:blipFill>
        <p:spPr>
          <a:xfrm>
            <a:off x="368955" y="2297695"/>
            <a:ext cx="11451042" cy="1148758"/>
          </a:xfrm>
          <a:prstGeom prst="rect">
            <a:avLst/>
          </a:prstGeom>
        </p:spPr>
      </p:pic>
    </p:spTree>
    <p:extLst>
      <p:ext uri="{BB962C8B-B14F-4D97-AF65-F5344CB8AC3E}">
        <p14:creationId xmlns:p14="http://schemas.microsoft.com/office/powerpoint/2010/main" val="84012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416AF9-802C-A755-F100-C5EC62773866}"/>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r>
              <a:rPr lang="en-US" sz="4100" b="0" i="0" kern="1200">
                <a:solidFill>
                  <a:srgbClr val="FFFFFF"/>
                </a:solidFill>
                <a:effectLst/>
                <a:latin typeface="+mj-lt"/>
                <a:ea typeface="+mj-ea"/>
                <a:cs typeface="+mj-cs"/>
              </a:rPr>
              <a:t>Next, lets read the entire novel into a list of lines of text. Display the total number of lines in the novel.</a:t>
            </a:r>
            <a:endParaRPr lang="en-US" sz="4100" kern="1200">
              <a:solidFill>
                <a:srgbClr val="FFFFFF"/>
              </a:solidFill>
              <a:latin typeface="+mj-lt"/>
              <a:ea typeface="+mj-ea"/>
              <a:cs typeface="+mj-cs"/>
            </a:endParaRPr>
          </a:p>
        </p:txBody>
      </p:sp>
      <p:sp>
        <p:nvSpPr>
          <p:cNvPr id="9" name="Content Placeholder 8">
            <a:extLst>
              <a:ext uri="{FF2B5EF4-FFF2-40B4-BE49-F238E27FC236}">
                <a16:creationId xmlns:a16="http://schemas.microsoft.com/office/drawing/2014/main" id="{D92F6AD2-0EE8-20E8-8F1B-5993DB32CE54}"/>
              </a:ext>
            </a:extLst>
          </p:cNvPr>
          <p:cNvSpPr>
            <a:spLocks noGrp="1"/>
          </p:cNvSpPr>
          <p:nvPr>
            <p:ph idx="1"/>
          </p:nvPr>
        </p:nvSpPr>
        <p:spPr>
          <a:xfrm>
            <a:off x="2895601" y="1900826"/>
            <a:ext cx="6396204" cy="662542"/>
          </a:xfrm>
        </p:spPr>
        <p:txBody>
          <a:bodyPr vert="horz" lIns="91440" tIns="45720" rIns="91440" bIns="45720" rtlCol="0" anchor="ctr">
            <a:normAutofit/>
          </a:bodyPr>
          <a:lstStyle/>
          <a:p>
            <a:pPr marL="0" indent="0" algn="ctr">
              <a:buNone/>
            </a:pPr>
            <a:r>
              <a:rPr lang="en-US" sz="2400" kern="1200">
                <a:solidFill>
                  <a:srgbClr val="FFFFFF"/>
                </a:solidFill>
                <a:latin typeface="+mn-lt"/>
                <a:ea typeface="+mn-ea"/>
                <a:cs typeface="+mn-cs"/>
              </a:rPr>
              <a:t>Loading the text so we can analyse it</a:t>
            </a:r>
          </a:p>
        </p:txBody>
      </p:sp>
      <p:sp>
        <p:nvSpPr>
          <p:cNvPr id="26"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mputer code with text&#10;&#10;Description automatically generated with medium confidence">
            <a:extLst>
              <a:ext uri="{FF2B5EF4-FFF2-40B4-BE49-F238E27FC236}">
                <a16:creationId xmlns:a16="http://schemas.microsoft.com/office/drawing/2014/main" id="{644B5AF7-F1BD-05DE-690D-C54867DD0EDC}"/>
              </a:ext>
            </a:extLst>
          </p:cNvPr>
          <p:cNvPicPr>
            <a:picLocks noChangeAspect="1"/>
          </p:cNvPicPr>
          <p:nvPr/>
        </p:nvPicPr>
        <p:blipFill>
          <a:blip r:embed="rId3"/>
          <a:stretch>
            <a:fillRect/>
          </a:stretch>
        </p:blipFill>
        <p:spPr>
          <a:xfrm>
            <a:off x="1035177" y="3337290"/>
            <a:ext cx="10118598" cy="2479056"/>
          </a:xfrm>
          <a:prstGeom prst="rect">
            <a:avLst/>
          </a:prstGeom>
        </p:spPr>
      </p:pic>
    </p:spTree>
    <p:extLst>
      <p:ext uri="{BB962C8B-B14F-4D97-AF65-F5344CB8AC3E}">
        <p14:creationId xmlns:p14="http://schemas.microsoft.com/office/powerpoint/2010/main" val="308062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42D1EB4-C73D-129C-9C4E-B4E7EB3F56B8}"/>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6000" kern="1200" dirty="0">
                <a:solidFill>
                  <a:schemeClr val="tx1"/>
                </a:solidFill>
                <a:latin typeface="+mj-lt"/>
                <a:ea typeface="+mj-ea"/>
                <a:cs typeface="+mj-cs"/>
              </a:rPr>
              <a:t>Breaking down the book</a:t>
            </a:r>
          </a:p>
        </p:txBody>
      </p:sp>
      <p:sp>
        <p:nvSpPr>
          <p:cNvPr id="3" name="Content Placeholder 2">
            <a:extLst>
              <a:ext uri="{FF2B5EF4-FFF2-40B4-BE49-F238E27FC236}">
                <a16:creationId xmlns:a16="http://schemas.microsoft.com/office/drawing/2014/main" id="{411F6344-31BC-13E8-B0D3-AF8FEE086C2B}"/>
              </a:ext>
            </a:extLst>
          </p:cNvPr>
          <p:cNvSpPr>
            <a:spLocks noGrp="1"/>
          </p:cNvSpPr>
          <p:nvPr>
            <p:ph idx="1"/>
          </p:nvPr>
        </p:nvSpPr>
        <p:spPr>
          <a:xfrm>
            <a:off x="3315031" y="4076802"/>
            <a:ext cx="5561938" cy="1534587"/>
          </a:xfrm>
        </p:spPr>
        <p:txBody>
          <a:bodyPr vert="horz" lIns="91440" tIns="45720" rIns="91440" bIns="45720" rtlCol="0">
            <a:normAutofit/>
          </a:bodyPr>
          <a:lstStyle/>
          <a:p>
            <a:pPr marL="0" indent="0" algn="ctr">
              <a:buNone/>
            </a:pPr>
            <a:r>
              <a:rPr lang="en-US" sz="2400" kern="1200">
                <a:solidFill>
                  <a:schemeClr val="tx1"/>
                </a:solidFill>
                <a:latin typeface="+mn-lt"/>
                <a:ea typeface="+mn-ea"/>
                <a:cs typeface="+mn-cs"/>
              </a:rPr>
              <a:t>We need to know how many chapters the book has now.....how would we do this?</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835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454CC3-129C-9C01-E6C3-5AD97B3D12BE}"/>
              </a:ext>
            </a:extLst>
          </p:cNvPr>
          <p:cNvSpPr>
            <a:spLocks noGrp="1"/>
          </p:cNvSpPr>
          <p:nvPr>
            <p:ph type="title"/>
          </p:nvPr>
        </p:nvSpPr>
        <p:spPr>
          <a:xfrm>
            <a:off x="686834" y="1153572"/>
            <a:ext cx="3200400" cy="4461163"/>
          </a:xfrm>
        </p:spPr>
        <p:txBody>
          <a:bodyPr>
            <a:normAutofit/>
          </a:bodyPr>
          <a:lstStyle/>
          <a:p>
            <a:r>
              <a:rPr lang="en-US" dirty="0">
                <a:solidFill>
                  <a:srgbClr val="FFFFFF"/>
                </a:solidFill>
                <a:cs typeface="Calibri Light"/>
              </a:rPr>
              <a:t>Blunt force</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9248DF0-8DAF-66D0-8688-C0557DC207F7}"/>
              </a:ext>
            </a:extLst>
          </p:cNvPr>
          <p:cNvSpPr>
            <a:spLocks noGrp="1"/>
          </p:cNvSpPr>
          <p:nvPr>
            <p:ph idx="1"/>
          </p:nvPr>
        </p:nvSpPr>
        <p:spPr>
          <a:xfrm>
            <a:off x="4447308" y="591344"/>
            <a:ext cx="6906491" cy="3216381"/>
          </a:xfrm>
        </p:spPr>
        <p:txBody>
          <a:bodyPr anchor="ctr">
            <a:normAutofit/>
          </a:bodyPr>
          <a:lstStyle/>
          <a:p>
            <a:r>
              <a:rPr lang="en-US" dirty="0">
                <a:cs typeface="Calibri"/>
              </a:rPr>
              <a:t>You can search for each "pattern" or string.....so find "Chapter 1" then try and find "Chapter 2" etc.......is this efficient though? </a:t>
            </a:r>
          </a:p>
          <a:p>
            <a:r>
              <a:rPr lang="en-US" dirty="0">
                <a:cs typeface="Calibri"/>
              </a:rPr>
              <a:t>Is there a way with loops or even a way of making the pattern more general?</a:t>
            </a:r>
          </a:p>
        </p:txBody>
      </p:sp>
      <p:pic>
        <p:nvPicPr>
          <p:cNvPr id="5" name="Picture 4">
            <a:extLst>
              <a:ext uri="{FF2B5EF4-FFF2-40B4-BE49-F238E27FC236}">
                <a16:creationId xmlns:a16="http://schemas.microsoft.com/office/drawing/2014/main" id="{D90F3655-8ECE-54E7-82DC-10B55275E828}"/>
              </a:ext>
            </a:extLst>
          </p:cNvPr>
          <p:cNvPicPr>
            <a:picLocks noChangeAspect="1"/>
          </p:cNvPicPr>
          <p:nvPr/>
        </p:nvPicPr>
        <p:blipFill>
          <a:blip r:embed="rId3"/>
          <a:stretch>
            <a:fillRect/>
          </a:stretch>
        </p:blipFill>
        <p:spPr>
          <a:xfrm>
            <a:off x="1176666" y="4940489"/>
            <a:ext cx="10059449" cy="949005"/>
          </a:xfrm>
          <a:prstGeom prst="rect">
            <a:avLst/>
          </a:prstGeom>
        </p:spPr>
      </p:pic>
      <p:sp>
        <p:nvSpPr>
          <p:cNvPr id="6" name="TextBox 5">
            <a:extLst>
              <a:ext uri="{FF2B5EF4-FFF2-40B4-BE49-F238E27FC236}">
                <a16:creationId xmlns:a16="http://schemas.microsoft.com/office/drawing/2014/main" id="{DDAAFDAF-C0BF-D703-0990-FB1F60AF8330}"/>
              </a:ext>
            </a:extLst>
          </p:cNvPr>
          <p:cNvSpPr txBox="1"/>
          <p:nvPr/>
        </p:nvSpPr>
        <p:spPr>
          <a:xfrm>
            <a:off x="6523630" y="3753134"/>
            <a:ext cx="955344" cy="707886"/>
          </a:xfrm>
          <a:prstGeom prst="rect">
            <a:avLst/>
          </a:prstGeom>
          <a:noFill/>
        </p:spPr>
        <p:txBody>
          <a:bodyPr wrap="square" rtlCol="0">
            <a:spAutoFit/>
          </a:bodyPr>
          <a:lstStyle/>
          <a:p>
            <a:r>
              <a:rPr lang="en-IE" sz="4000" dirty="0"/>
              <a:t>OR</a:t>
            </a:r>
          </a:p>
        </p:txBody>
      </p:sp>
    </p:spTree>
    <p:extLst>
      <p:ext uri="{BB962C8B-B14F-4D97-AF65-F5344CB8AC3E}">
        <p14:creationId xmlns:p14="http://schemas.microsoft.com/office/powerpoint/2010/main" val="174453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57313D-F7E8-2804-177F-1D46F39C30D8}"/>
              </a:ext>
            </a:extLst>
          </p:cNvPr>
          <p:cNvSpPr>
            <a:spLocks noGrp="1"/>
          </p:cNvSpPr>
          <p:nvPr>
            <p:ph type="title"/>
          </p:nvPr>
        </p:nvSpPr>
        <p:spPr>
          <a:xfrm>
            <a:off x="5759355" y="900752"/>
            <a:ext cx="5167796" cy="642935"/>
          </a:xfrm>
        </p:spPr>
        <p:txBody>
          <a:bodyPr vert="horz" lIns="91440" tIns="45720" rIns="91440" bIns="45720" rtlCol="0" anchor="b">
            <a:normAutofit/>
          </a:bodyPr>
          <a:lstStyle/>
          <a:p>
            <a:pPr algn="r"/>
            <a:r>
              <a:rPr lang="en-US" sz="3600" dirty="0">
                <a:cs typeface="Calibri Light"/>
              </a:rPr>
              <a:t>The more </a:t>
            </a:r>
            <a:r>
              <a:rPr lang="en-US" sz="3600" i="1" dirty="0">
                <a:cs typeface="Calibri Light"/>
              </a:rPr>
              <a:t>elegant </a:t>
            </a:r>
            <a:r>
              <a:rPr lang="en-US" sz="3600" dirty="0">
                <a:cs typeface="Calibri Light"/>
              </a:rPr>
              <a:t>solution</a:t>
            </a:r>
            <a:endParaRPr lang="en-US" sz="3600" kern="1200" dirty="0">
              <a:solidFill>
                <a:schemeClr val="tx1"/>
              </a:solidFill>
              <a:latin typeface="+mj-lt"/>
              <a:ea typeface="+mj-ea"/>
              <a:cs typeface="+mj-cs"/>
            </a:endParaRPr>
          </a:p>
        </p:txBody>
      </p:sp>
      <p:pic>
        <p:nvPicPr>
          <p:cNvPr id="4" name="Picture 3" descr="A close up of a text&#10;&#10;Description automatically generated">
            <a:extLst>
              <a:ext uri="{FF2B5EF4-FFF2-40B4-BE49-F238E27FC236}">
                <a16:creationId xmlns:a16="http://schemas.microsoft.com/office/drawing/2014/main" id="{AAFFFE12-1175-7C1D-E28A-75923D9E66CE}"/>
              </a:ext>
            </a:extLst>
          </p:cNvPr>
          <p:cNvPicPr>
            <a:picLocks noChangeAspect="1"/>
          </p:cNvPicPr>
          <p:nvPr/>
        </p:nvPicPr>
        <p:blipFill rotWithShape="1">
          <a:blip r:embed="rId3"/>
          <a:srcRect r="5118" b="1234"/>
          <a:stretch/>
        </p:blipFill>
        <p:spPr>
          <a:xfrm>
            <a:off x="496692" y="1728778"/>
            <a:ext cx="11336416" cy="1041718"/>
          </a:xfrm>
          <a:prstGeom prst="rect">
            <a:avLst/>
          </a:prstGeom>
        </p:spPr>
      </p:pic>
      <p:pic>
        <p:nvPicPr>
          <p:cNvPr id="5" name="Picture 4" descr="A screenshot of a computer code&#10;&#10;Description automatically generated">
            <a:extLst>
              <a:ext uri="{FF2B5EF4-FFF2-40B4-BE49-F238E27FC236}">
                <a16:creationId xmlns:a16="http://schemas.microsoft.com/office/drawing/2014/main" id="{ED4A352D-366C-8CD4-CEBD-8A1522CA21B6}"/>
              </a:ext>
            </a:extLst>
          </p:cNvPr>
          <p:cNvPicPr>
            <a:picLocks noChangeAspect="1"/>
          </p:cNvPicPr>
          <p:nvPr/>
        </p:nvPicPr>
        <p:blipFill>
          <a:blip r:embed="rId4"/>
          <a:stretch>
            <a:fillRect/>
          </a:stretch>
        </p:blipFill>
        <p:spPr>
          <a:xfrm>
            <a:off x="3631054" y="4026089"/>
            <a:ext cx="8106971" cy="1973465"/>
          </a:xfrm>
          <a:prstGeom prst="rect">
            <a:avLst/>
          </a:prstGeom>
        </p:spPr>
      </p:pic>
      <p:sp>
        <p:nvSpPr>
          <p:cNvPr id="3" name="TextBox 2">
            <a:extLst>
              <a:ext uri="{FF2B5EF4-FFF2-40B4-BE49-F238E27FC236}">
                <a16:creationId xmlns:a16="http://schemas.microsoft.com/office/drawing/2014/main" id="{09D64909-73DB-F8E3-FB70-489D2EC1D934}"/>
              </a:ext>
            </a:extLst>
          </p:cNvPr>
          <p:cNvSpPr txBox="1"/>
          <p:nvPr/>
        </p:nvSpPr>
        <p:spPr>
          <a:xfrm>
            <a:off x="6660107" y="2906973"/>
            <a:ext cx="1296537" cy="707886"/>
          </a:xfrm>
          <a:prstGeom prst="rect">
            <a:avLst/>
          </a:prstGeom>
          <a:noFill/>
        </p:spPr>
        <p:txBody>
          <a:bodyPr wrap="square" rtlCol="0">
            <a:spAutoFit/>
          </a:bodyPr>
          <a:lstStyle/>
          <a:p>
            <a:r>
              <a:rPr lang="en-IE" sz="4000" dirty="0"/>
              <a:t>AND</a:t>
            </a:r>
          </a:p>
        </p:txBody>
      </p:sp>
    </p:spTree>
    <p:extLst>
      <p:ext uri="{BB962C8B-B14F-4D97-AF65-F5344CB8AC3E}">
        <p14:creationId xmlns:p14="http://schemas.microsoft.com/office/powerpoint/2010/main" val="305575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8683</TotalTime>
  <Words>564</Words>
  <Application>Microsoft Office PowerPoint</Application>
  <PresentationFormat>Widescreen</PresentationFormat>
  <Paragraphs>50</Paragraphs>
  <Slides>12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vt:lpstr>
      <vt:lpstr>Calibri Light</vt:lpstr>
      <vt:lpstr>Open sans</vt:lpstr>
      <vt:lpstr>Office Theme</vt:lpstr>
      <vt:lpstr>Analysing Texts using Python</vt:lpstr>
      <vt:lpstr>What first?</vt:lpstr>
      <vt:lpstr>Libraries……</vt:lpstr>
      <vt:lpstr>Dir_path</vt:lpstr>
      <vt:lpstr>How many lines are we dealing with?</vt:lpstr>
      <vt:lpstr>Next, lets read the entire novel into a list of lines of text. Display the total number of lines in the novel.</vt:lpstr>
      <vt:lpstr>Breaking down the book</vt:lpstr>
      <vt:lpstr>Blunt force</vt:lpstr>
      <vt:lpstr>The more elegant solution</vt:lpstr>
      <vt:lpstr>Graphing using mathplotlib</vt:lpstr>
      <vt:lpstr>Bonus Task……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Analysing Texts using Python</dc:title>
  <dc:creator>Aine Rourke</dc:creator>
  <cp:lastModifiedBy>Internal Reviewer</cp:lastModifiedBy>
  <cp:revision>87</cp:revision>
  <dcterms:created xsi:type="dcterms:W3CDTF">2023-09-03T19:35:21Z</dcterms:created>
  <dcterms:modified xsi:type="dcterms:W3CDTF">2023-09-17T15:32:05Z</dcterms:modified>
</cp:coreProperties>
</file>